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9144000"/>
  <p:embeddedFontLst>
    <p:embeddedFont>
      <p:font typeface="Play"/>
      <p:regular r:id="rId51"/>
      <p:bold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7" roundtripDataSignature="AMtx7mhyti+QR1x7vJiHQJO4eFEkhO8b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lay-regular.fntdata"/><Relationship Id="rId50" Type="http://schemas.openxmlformats.org/officeDocument/2006/relationships/slide" Target="slides/slide45.xml"/><Relationship Id="rId53" Type="http://schemas.openxmlformats.org/officeDocument/2006/relationships/font" Target="fonts/Lato-regular.fntdata"/><Relationship Id="rId52" Type="http://schemas.openxmlformats.org/officeDocument/2006/relationships/font" Target="fonts/Play-bold.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2" name="Shape 32"/>
        <p:cNvGrpSpPr/>
        <p:nvPr/>
      </p:nvGrpSpPr>
      <p:grpSpPr>
        <a:xfrm>
          <a:off x="0" y="0"/>
          <a:ext cx="0" cy="0"/>
          <a:chOff x="0" y="0"/>
          <a:chExt cx="0" cy="0"/>
        </a:xfrm>
      </p:grpSpPr>
      <p:sp>
        <p:nvSpPr>
          <p:cNvPr id="33" name="Google Shape;33;p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1"/>
          <p:cNvSpPr/>
          <p:nvPr>
            <p:ph idx="2" type="pic"/>
          </p:nvPr>
        </p:nvSpPr>
        <p:spPr>
          <a:xfrm>
            <a:off x="5183188" y="987425"/>
            <a:ext cx="6172200" cy="4873625"/>
          </a:xfrm>
          <a:prstGeom prst="rect">
            <a:avLst/>
          </a:prstGeom>
          <a:noFill/>
          <a:ln>
            <a:noFill/>
          </a:ln>
        </p:spPr>
      </p:sp>
      <p:sp>
        <p:nvSpPr>
          <p:cNvPr id="35" name="Google Shape;35;p5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 name="Google Shape;36;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5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5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5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5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5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5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5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5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8" name="Google Shape;58;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5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4" name="Google Shape;84;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Calibri"/>
                <a:ea typeface="Calibri"/>
                <a:cs typeface="Calibri"/>
                <a:sym typeface="Calibri"/>
              </a:defRPr>
            </a:lvl1pPr>
            <a:lvl2pPr indent="0" lvl="1" marL="0" marR="0" rtl="0" algn="r">
              <a:spcBef>
                <a:spcPts val="0"/>
              </a:spcBef>
              <a:buNone/>
              <a:defRPr b="0" sz="1200" u="none">
                <a:solidFill>
                  <a:schemeClr val="lt1"/>
                </a:solidFill>
                <a:latin typeface="Calibri"/>
                <a:ea typeface="Calibri"/>
                <a:cs typeface="Calibri"/>
                <a:sym typeface="Calibri"/>
              </a:defRPr>
            </a:lvl2pPr>
            <a:lvl3pPr indent="0" lvl="2" marL="0" marR="0" rtl="0" algn="r">
              <a:spcBef>
                <a:spcPts val="0"/>
              </a:spcBef>
              <a:buNone/>
              <a:defRPr b="0" sz="1200" u="none">
                <a:solidFill>
                  <a:schemeClr val="lt1"/>
                </a:solidFill>
                <a:latin typeface="Calibri"/>
                <a:ea typeface="Calibri"/>
                <a:cs typeface="Calibri"/>
                <a:sym typeface="Calibri"/>
              </a:defRPr>
            </a:lvl3pPr>
            <a:lvl4pPr indent="0" lvl="3" marL="0" marR="0" rtl="0" algn="r">
              <a:spcBef>
                <a:spcPts val="0"/>
              </a:spcBef>
              <a:buNone/>
              <a:defRPr b="0" sz="1200" u="none">
                <a:solidFill>
                  <a:schemeClr val="lt1"/>
                </a:solidFill>
                <a:latin typeface="Calibri"/>
                <a:ea typeface="Calibri"/>
                <a:cs typeface="Calibri"/>
                <a:sym typeface="Calibri"/>
              </a:defRPr>
            </a:lvl4pPr>
            <a:lvl5pPr indent="0" lvl="4" marL="0" marR="0" rtl="0" algn="r">
              <a:spcBef>
                <a:spcPts val="0"/>
              </a:spcBef>
              <a:buNone/>
              <a:defRPr b="0" sz="1200" u="none">
                <a:solidFill>
                  <a:schemeClr val="lt1"/>
                </a:solidFill>
                <a:latin typeface="Calibri"/>
                <a:ea typeface="Calibri"/>
                <a:cs typeface="Calibri"/>
                <a:sym typeface="Calibri"/>
              </a:defRPr>
            </a:lvl5pPr>
            <a:lvl6pPr indent="0" lvl="5" marL="0" marR="0" rtl="0" algn="r">
              <a:spcBef>
                <a:spcPts val="0"/>
              </a:spcBef>
              <a:buNone/>
              <a:defRPr b="0" sz="1200" u="none">
                <a:solidFill>
                  <a:schemeClr val="lt1"/>
                </a:solidFill>
                <a:latin typeface="Calibri"/>
                <a:ea typeface="Calibri"/>
                <a:cs typeface="Calibri"/>
                <a:sym typeface="Calibri"/>
              </a:defRPr>
            </a:lvl6pPr>
            <a:lvl7pPr indent="0" lvl="6" marL="0" marR="0" rtl="0" algn="r">
              <a:spcBef>
                <a:spcPts val="0"/>
              </a:spcBef>
              <a:buNone/>
              <a:defRPr b="0" sz="1200" u="none">
                <a:solidFill>
                  <a:schemeClr val="lt1"/>
                </a:solidFill>
                <a:latin typeface="Calibri"/>
                <a:ea typeface="Calibri"/>
                <a:cs typeface="Calibri"/>
                <a:sym typeface="Calibri"/>
              </a:defRPr>
            </a:lvl7pPr>
            <a:lvl8pPr indent="0" lvl="7" marL="0" marR="0" rtl="0" algn="r">
              <a:spcBef>
                <a:spcPts val="0"/>
              </a:spcBef>
              <a:buNone/>
              <a:defRPr b="0" sz="1200" u="none">
                <a:solidFill>
                  <a:schemeClr val="lt1"/>
                </a:solidFill>
                <a:latin typeface="Calibri"/>
                <a:ea typeface="Calibri"/>
                <a:cs typeface="Calibri"/>
                <a:sym typeface="Calibri"/>
              </a:defRPr>
            </a:lvl8pPr>
            <a:lvl9pPr indent="0" lvl="8" marL="0" marR="0" rtl="0" algn="r">
              <a:spcBef>
                <a:spcPts val="0"/>
              </a:spcBef>
              <a:buNone/>
              <a:defRPr b="0" sz="12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5.png"/><Relationship Id="rId7" Type="http://schemas.openxmlformats.org/officeDocument/2006/relationships/image" Target="../media/image19.png"/><Relationship Id="rId8"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hyperlink" Target="https://kb.vex.com/hc/en-us/articles/360041778591-Robot-Features-Robot-Features-VEXcode-V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1"/>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Meiryo"/>
              <a:ea typeface="Meiryo"/>
              <a:cs typeface="Meiryo"/>
              <a:sym typeface="Meiryo"/>
            </a:endParaRPr>
          </a:p>
        </p:txBody>
      </p:sp>
      <p:pic>
        <p:nvPicPr>
          <p:cNvPr descr="Robot Humanoid - Robot Indonesia" id="96" name="Google Shape;96;p1"/>
          <p:cNvPicPr preferRelativeResize="0"/>
          <p:nvPr/>
        </p:nvPicPr>
        <p:blipFill rotWithShape="1">
          <a:blip r:embed="rId3">
            <a:alphaModFix/>
          </a:blip>
          <a:srcRect b="0" l="0" r="3" t="0"/>
          <a:stretch/>
        </p:blipFill>
        <p:spPr>
          <a:xfrm>
            <a:off x="-1219" y="-8"/>
            <a:ext cx="12191695" cy="6858000"/>
          </a:xfrm>
          <a:prstGeom prst="rect">
            <a:avLst/>
          </a:prstGeom>
          <a:noFill/>
          <a:ln>
            <a:noFill/>
          </a:ln>
        </p:spPr>
      </p:pic>
      <p:sp>
        <p:nvSpPr>
          <p:cNvPr id="97" name="Google Shape;97;p1"/>
          <p:cNvSpPr/>
          <p:nvPr/>
        </p:nvSpPr>
        <p:spPr>
          <a:xfrm flipH="1">
            <a:off x="1081377" y="1386250"/>
            <a:ext cx="4598786" cy="4113402"/>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1"/>
          <p:cNvSpPr/>
          <p:nvPr/>
        </p:nvSpPr>
        <p:spPr>
          <a:xfrm flipH="1">
            <a:off x="1179573" y="1494845"/>
            <a:ext cx="4354593" cy="3861126"/>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E8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FFFFF"/>
              </a:solidFill>
              <a:latin typeface="Meiryo"/>
              <a:ea typeface="Meiryo"/>
              <a:cs typeface="Meiryo"/>
              <a:sym typeface="Meiryo"/>
            </a:endParaRPr>
          </a:p>
        </p:txBody>
      </p:sp>
      <p:sp>
        <p:nvSpPr>
          <p:cNvPr id="99" name="Google Shape;99;p1"/>
          <p:cNvSpPr/>
          <p:nvPr/>
        </p:nvSpPr>
        <p:spPr>
          <a:xfrm flipH="1" rot="-300000">
            <a:off x="987224" y="1122042"/>
            <a:ext cx="4908132" cy="4613915"/>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cap="flat" cmpd="sng" w="19050">
            <a:solidFill>
              <a:srgbClr val="FFFFFF">
                <a:alpha val="6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
          <p:cNvSpPr txBox="1"/>
          <p:nvPr>
            <p:ph type="ctrTitle"/>
          </p:nvPr>
        </p:nvSpPr>
        <p:spPr>
          <a:xfrm>
            <a:off x="1636511" y="1872171"/>
            <a:ext cx="3555692" cy="15568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3F3F3F"/>
              </a:buClr>
              <a:buSzPts val="2400"/>
              <a:buFont typeface="Calibri"/>
              <a:buNone/>
            </a:pPr>
            <a:r>
              <a:rPr b="1" lang="en-US" sz="2400">
                <a:solidFill>
                  <a:srgbClr val="3F3F3F"/>
                </a:solidFill>
              </a:rPr>
              <a:t>WORKSHOP PEMROGRAMAN VISUAL MENGGUNAKAN VR VEX</a:t>
            </a:r>
            <a:endParaRPr b="1" sz="2400">
              <a:solidFill>
                <a:srgbClr val="3F3F3F"/>
              </a:solidFill>
            </a:endParaRPr>
          </a:p>
        </p:txBody>
      </p:sp>
      <p:sp>
        <p:nvSpPr>
          <p:cNvPr id="101" name="Google Shape;101;p1"/>
          <p:cNvSpPr txBox="1"/>
          <p:nvPr>
            <p:ph idx="1" type="subTitle"/>
          </p:nvPr>
        </p:nvSpPr>
        <p:spPr>
          <a:xfrm>
            <a:off x="1949652" y="3678621"/>
            <a:ext cx="2929408" cy="1058575"/>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rgbClr val="3F3F3F"/>
              </a:buClr>
              <a:buSzPts val="1800"/>
              <a:buNone/>
            </a:pPr>
            <a:r>
              <a:rPr lang="en-US" sz="1800">
                <a:solidFill>
                  <a:srgbClr val="3F3F3F"/>
                </a:solidFill>
              </a:rPr>
              <a:t>SMA SANTA ANGELA </a:t>
            </a:r>
            <a:endParaRPr/>
          </a:p>
          <a:p>
            <a:pPr indent="0" lvl="0" marL="0" rtl="0" algn="ctr">
              <a:lnSpc>
                <a:spcPct val="90000"/>
              </a:lnSpc>
              <a:spcBef>
                <a:spcPts val="1000"/>
              </a:spcBef>
              <a:spcAft>
                <a:spcPts val="0"/>
              </a:spcAft>
              <a:buClr>
                <a:srgbClr val="3F3F3F"/>
              </a:buClr>
              <a:buSzPts val="1800"/>
              <a:buNone/>
            </a:pPr>
            <a:r>
              <a:rPr lang="en-US" sz="1800">
                <a:solidFill>
                  <a:srgbClr val="3F3F3F"/>
                </a:solidFill>
              </a:rPr>
              <a:t>KELAS X DAN XI</a:t>
            </a:r>
            <a:endParaRPr/>
          </a:p>
          <a:p>
            <a:pPr indent="0" lvl="0" marL="0" rtl="0" algn="ctr">
              <a:lnSpc>
                <a:spcPct val="90000"/>
              </a:lnSpc>
              <a:spcBef>
                <a:spcPts val="1000"/>
              </a:spcBef>
              <a:spcAft>
                <a:spcPts val="0"/>
              </a:spcAft>
              <a:buClr>
                <a:srgbClr val="3F3F3F"/>
              </a:buClr>
              <a:buSzPts val="1800"/>
              <a:buNone/>
            </a:pPr>
            <a:r>
              <a:rPr lang="en-US" sz="1800">
                <a:solidFill>
                  <a:srgbClr val="3F3F3F"/>
                </a:solidFill>
              </a:rPr>
              <a:t>9-10 AGUSTUS 2023</a:t>
            </a:r>
            <a:endParaRPr/>
          </a:p>
          <a:p>
            <a:pPr indent="0" lvl="0" marL="0" rtl="0" algn="ctr">
              <a:lnSpc>
                <a:spcPct val="90000"/>
              </a:lnSpc>
              <a:spcBef>
                <a:spcPts val="1000"/>
              </a:spcBef>
              <a:spcAft>
                <a:spcPts val="0"/>
              </a:spcAft>
              <a:buClr>
                <a:schemeClr val="dk1"/>
              </a:buClr>
              <a:buSzPts val="1800"/>
              <a:buNone/>
            </a:pPr>
            <a:r>
              <a:t/>
            </a:r>
            <a:endParaRPr sz="1800">
              <a:solidFill>
                <a:srgbClr val="3F3F3F"/>
              </a:solidFill>
            </a:endParaRPr>
          </a:p>
        </p:txBody>
      </p:sp>
      <p:grpSp>
        <p:nvGrpSpPr>
          <p:cNvPr id="102" name="Google Shape;102;p1"/>
          <p:cNvGrpSpPr/>
          <p:nvPr/>
        </p:nvGrpSpPr>
        <p:grpSpPr>
          <a:xfrm>
            <a:off x="6324577" y="916936"/>
            <a:ext cx="5291584" cy="5024130"/>
            <a:chOff x="6324577" y="916936"/>
            <a:chExt cx="5291584" cy="5024130"/>
          </a:xfrm>
        </p:grpSpPr>
        <p:sp>
          <p:nvSpPr>
            <p:cNvPr id="103" name="Google Shape;103;p1"/>
            <p:cNvSpPr/>
            <p:nvPr/>
          </p:nvSpPr>
          <p:spPr>
            <a:xfrm>
              <a:off x="6710901" y="1264257"/>
              <a:ext cx="4534335" cy="4235395"/>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1"/>
            <p:cNvSpPr/>
            <p:nvPr/>
          </p:nvSpPr>
          <p:spPr>
            <a:xfrm rot="300000">
              <a:off x="6516303" y="1122043"/>
              <a:ext cx="4908132" cy="4613915"/>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cap="flat" cmpd="sng" w="19050">
              <a:solidFill>
                <a:srgbClr val="FFFFFF">
                  <a:alpha val="6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descr="VR Stands for Virtual Robot" id="105" name="Google Shape;105;p1"/>
          <p:cNvPicPr preferRelativeResize="0"/>
          <p:nvPr/>
        </p:nvPicPr>
        <p:blipFill rotWithShape="1">
          <a:blip r:embed="rId4">
            <a:alphaModFix/>
          </a:blip>
          <a:srcRect b="0" l="34903" r="12371" t="0"/>
          <a:stretch/>
        </p:blipFill>
        <p:spPr>
          <a:xfrm>
            <a:off x="6882275" y="1386254"/>
            <a:ext cx="4228348" cy="3969721"/>
          </a:xfrm>
          <a:custGeom>
            <a:rect b="b" l="l" r="r" t="t"/>
            <a:pathLst>
              <a:path extrusionOk="0" h="3588642" w="3952684">
                <a:moveTo>
                  <a:pt x="2262021" y="0"/>
                </a:moveTo>
                <a:cubicBezTo>
                  <a:pt x="2521915" y="0"/>
                  <a:pt x="2761111" y="48268"/>
                  <a:pt x="2973080" y="143330"/>
                </a:cubicBezTo>
                <a:cubicBezTo>
                  <a:pt x="3171733" y="232491"/>
                  <a:pt x="3346211" y="362626"/>
                  <a:pt x="3491678" y="530048"/>
                </a:cubicBezTo>
                <a:cubicBezTo>
                  <a:pt x="3788979" y="872350"/>
                  <a:pt x="3952684" y="1358801"/>
                  <a:pt x="3952684" y="1899831"/>
                </a:cubicBezTo>
                <a:cubicBezTo>
                  <a:pt x="3952684" y="2115686"/>
                  <a:pt x="3889322" y="2288927"/>
                  <a:pt x="3747331" y="2461593"/>
                </a:cubicBezTo>
                <a:cubicBezTo>
                  <a:pt x="3598809" y="2642210"/>
                  <a:pt x="3375643" y="2808567"/>
                  <a:pt x="3139331" y="2984675"/>
                </a:cubicBezTo>
                <a:cubicBezTo>
                  <a:pt x="3095732" y="3017128"/>
                  <a:pt x="3050692" y="3050728"/>
                  <a:pt x="3005652" y="3084736"/>
                </a:cubicBezTo>
                <a:cubicBezTo>
                  <a:pt x="2602495" y="3389096"/>
                  <a:pt x="2308249" y="3588642"/>
                  <a:pt x="1907213" y="3588642"/>
                </a:cubicBezTo>
                <a:cubicBezTo>
                  <a:pt x="1296158" y="3588642"/>
                  <a:pt x="863400" y="3343695"/>
                  <a:pt x="460242" y="2769559"/>
                </a:cubicBezTo>
                <a:cubicBezTo>
                  <a:pt x="407483" y="2694411"/>
                  <a:pt x="355911" y="2626066"/>
                  <a:pt x="306036" y="2560014"/>
                </a:cubicBezTo>
                <a:cubicBezTo>
                  <a:pt x="99326" y="2286139"/>
                  <a:pt x="0" y="2143712"/>
                  <a:pt x="0" y="1899831"/>
                </a:cubicBezTo>
                <a:cubicBezTo>
                  <a:pt x="0" y="1657671"/>
                  <a:pt x="62259" y="1418460"/>
                  <a:pt x="184911" y="1188839"/>
                </a:cubicBezTo>
                <a:cubicBezTo>
                  <a:pt x="304934" y="964216"/>
                  <a:pt x="476527" y="758606"/>
                  <a:pt x="694859" y="577907"/>
                </a:cubicBezTo>
                <a:cubicBezTo>
                  <a:pt x="909458" y="400240"/>
                  <a:pt x="1164345" y="253716"/>
                  <a:pt x="1432127" y="154228"/>
                </a:cubicBezTo>
                <a:cubicBezTo>
                  <a:pt x="1707119" y="51875"/>
                  <a:pt x="1986436" y="0"/>
                  <a:pt x="2262021" y="0"/>
                </a:cubicBez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101">
                                            <p:txEl>
                                              <p:pRg end="0" st="0"/>
                                            </p:txEl>
                                          </p:spTgt>
                                        </p:tgtEl>
                                        <p:attrNameLst>
                                          <p:attrName>style.visibility</p:attrName>
                                        </p:attrNameLst>
                                      </p:cBhvr>
                                      <p:to>
                                        <p:strVal val="visible"/>
                                      </p:to>
                                    </p:set>
                                    <p:animEffect filter="fade" transition="in">
                                      <p:cBhvr>
                                        <p:cTn dur="400"/>
                                        <p:tgtEl>
                                          <p:spTgt spid="101">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101">
                                            <p:txEl>
                                              <p:pRg end="1" st="1"/>
                                            </p:txEl>
                                          </p:spTgt>
                                        </p:tgtEl>
                                        <p:attrNameLst>
                                          <p:attrName>style.visibility</p:attrName>
                                        </p:attrNameLst>
                                      </p:cBhvr>
                                      <p:to>
                                        <p:strVal val="visible"/>
                                      </p:to>
                                    </p:set>
                                    <p:animEffect filter="fade" transition="in">
                                      <p:cBhvr>
                                        <p:cTn dur="400"/>
                                        <p:tgtEl>
                                          <p:spTgt spid="101">
                                            <p:txEl>
                                              <p:pRg end="1" st="1"/>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101">
                                            <p:txEl>
                                              <p:pRg end="2" st="2"/>
                                            </p:txEl>
                                          </p:spTgt>
                                        </p:tgtEl>
                                        <p:attrNameLst>
                                          <p:attrName>style.visibility</p:attrName>
                                        </p:attrNameLst>
                                      </p:cBhvr>
                                      <p:to>
                                        <p:strVal val="visible"/>
                                      </p:to>
                                    </p:set>
                                    <p:animEffect filter="fade" transition="in">
                                      <p:cBhvr>
                                        <p:cTn dur="400"/>
                                        <p:tgtEl>
                                          <p:spTgt spid="101">
                                            <p:txEl>
                                              <p:pRg end="2" st="2"/>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101">
                                            <p:txEl>
                                              <p:pRg end="3" st="3"/>
                                            </p:txEl>
                                          </p:spTgt>
                                        </p:tgtEl>
                                        <p:attrNameLst>
                                          <p:attrName>style.visibility</p:attrName>
                                        </p:attrNameLst>
                                      </p:cBhvr>
                                      <p:to>
                                        <p:strVal val="visible"/>
                                      </p:to>
                                    </p:set>
                                    <p:animEffect filter="fade" transition="in">
                                      <p:cBhvr>
                                        <p:cTn dur="400"/>
                                        <p:tgtEl>
                                          <p:spTgt spid="1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0"/>
                                  </p:stCondLst>
                                  <p:childTnLst>
                                    <p:set>
                                      <p:cBhvr>
                                        <p:cTn dur="1" fill="hold">
                                          <p:stCondLst>
                                            <p:cond delay="0"/>
                                          </p:stCondLst>
                                        </p:cTn>
                                        <p:tgtEl>
                                          <p:spTgt spid="100"/>
                                        </p:tgtEl>
                                        <p:attrNameLst>
                                          <p:attrName>style.visibility</p:attrName>
                                        </p:attrNameLst>
                                      </p:cBhvr>
                                      <p:to>
                                        <p:strVal val="visible"/>
                                      </p:to>
                                    </p:set>
                                    <p:animEffect filter="fade" transition="in">
                                      <p:cBhvr>
                                        <p:cTn dur="4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10"/>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Times New Roman"/>
              <a:buNone/>
            </a:pPr>
            <a:r>
              <a:rPr b="1" lang="en-US" sz="3800">
                <a:latin typeface="Times New Roman"/>
                <a:ea typeface="Times New Roman"/>
                <a:cs typeface="Times New Roman"/>
                <a:sym typeface="Times New Roman"/>
              </a:rPr>
              <a:t>Robot Tangan (Manipulator)</a:t>
            </a:r>
            <a:endParaRPr sz="3800"/>
          </a:p>
        </p:txBody>
      </p:sp>
      <p:sp>
        <p:nvSpPr>
          <p:cNvPr id="170" name="Google Shape;170;p10"/>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blue&#10;&#10;Description automatically generated" id="171" name="Google Shape;171;p10"/>
          <p:cNvPicPr preferRelativeResize="0"/>
          <p:nvPr/>
        </p:nvPicPr>
        <p:blipFill rotWithShape="1">
          <a:blip r:embed="rId3">
            <a:alphaModFix/>
          </a:blip>
          <a:srcRect b="0" l="0" r="0" t="0"/>
          <a:stretch/>
        </p:blipFill>
        <p:spPr>
          <a:xfrm>
            <a:off x="4654296" y="630936"/>
            <a:ext cx="5863119" cy="3913632"/>
          </a:xfrm>
          <a:prstGeom prst="rect">
            <a:avLst/>
          </a:prstGeom>
          <a:noFill/>
          <a:ln>
            <a:noFill/>
          </a:ln>
        </p:spPr>
      </p:pic>
      <p:sp>
        <p:nvSpPr>
          <p:cNvPr id="172" name="Google Shape;172;p10"/>
          <p:cNvSpPr txBox="1"/>
          <p:nvPr>
            <p:ph idx="1" type="body"/>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Robot ini hanya berupa tangan seperti tangan manusia yang fungsinya untuk memegang atau memindahkan barang, contohnya robot las di industri mobil dan robot merakit elektronik.</a:t>
            </a:r>
            <a:endParaRPr/>
          </a:p>
          <a:p>
            <a:pPr indent="-88900" lvl="0" marL="228600" rtl="0" algn="l">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text, indoor, kitchen appliance&#10;&#10;Description automatically generated" id="178" name="Google Shape;178;p11"/>
          <p:cNvPicPr preferRelativeResize="0"/>
          <p:nvPr/>
        </p:nvPicPr>
        <p:blipFill rotWithShape="1">
          <a:blip r:embed="rId3">
            <a:alphaModFix/>
          </a:blip>
          <a:srcRect b="2341" l="0" r="0" t="0"/>
          <a:stretch/>
        </p:blipFill>
        <p:spPr>
          <a:xfrm>
            <a:off x="7364078" y="-18"/>
            <a:ext cx="4827922" cy="6857999"/>
          </a:xfrm>
          <a:custGeom>
            <a:rect b="b" l="l" r="r" t="t"/>
            <a:pathLst>
              <a:path extrusionOk="0" h="6858000" w="4827922">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ln>
            <a:noFill/>
          </a:ln>
        </p:spPr>
      </p:pic>
      <p:pic>
        <p:nvPicPr>
          <p:cNvPr descr="A hand pointing at a screen&#10;&#10;Description automatically generated" id="179" name="Google Shape;179;p11"/>
          <p:cNvPicPr preferRelativeResize="0"/>
          <p:nvPr/>
        </p:nvPicPr>
        <p:blipFill rotWithShape="1">
          <a:blip r:embed="rId4">
            <a:alphaModFix/>
          </a:blip>
          <a:srcRect b="0" l="0" r="0" t="22669"/>
          <a:stretch/>
        </p:blipFill>
        <p:spPr>
          <a:xfrm>
            <a:off x="3119360" y="18"/>
            <a:ext cx="4966290" cy="6857999"/>
          </a:xfrm>
          <a:custGeom>
            <a:rect b="b" l="l" r="r" t="t"/>
            <a:pathLst>
              <a:path extrusionOk="0" h="6857999" w="4966290">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a:noFill/>
          <a:ln>
            <a:noFill/>
          </a:ln>
        </p:spPr>
      </p:pic>
      <p:sp>
        <p:nvSpPr>
          <p:cNvPr id="180" name="Google Shape;180;p11"/>
          <p:cNvSpPr/>
          <p:nvPr/>
        </p:nvSpPr>
        <p:spPr>
          <a:xfrm>
            <a:off x="0" y="0"/>
            <a:ext cx="3945815" cy="6858000"/>
          </a:xfrm>
          <a:custGeom>
            <a:rect b="b" l="l" r="r" t="t"/>
            <a:pathLst>
              <a:path extrusionOk="0" h="6858000" w="3945815">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1" name="Google Shape;181;p11"/>
          <p:cNvSpPr/>
          <p:nvPr/>
        </p:nvSpPr>
        <p:spPr>
          <a:xfrm>
            <a:off x="0" y="0"/>
            <a:ext cx="3936670" cy="6858000"/>
          </a:xfrm>
          <a:custGeom>
            <a:rect b="b" l="l" r="r" t="t"/>
            <a:pathLst>
              <a:path extrusionOk="0" h="6858000" w="393667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2" name="Google Shape;182;p11"/>
          <p:cNvSpPr txBox="1"/>
          <p:nvPr>
            <p:ph type="title"/>
          </p:nvPr>
        </p:nvSpPr>
        <p:spPr>
          <a:xfrm>
            <a:off x="448056" y="681038"/>
            <a:ext cx="280450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i="0" lang="en-US" sz="2800" u="none" cap="none" strike="noStrike">
                <a:latin typeface="Times New Roman"/>
                <a:ea typeface="Times New Roman"/>
                <a:cs typeface="Times New Roman"/>
                <a:sym typeface="Times New Roman"/>
              </a:rPr>
              <a:t>Robot Bergerak (Mobile)</a:t>
            </a:r>
            <a:endParaRPr sz="2800"/>
          </a:p>
        </p:txBody>
      </p:sp>
      <p:sp>
        <p:nvSpPr>
          <p:cNvPr id="183" name="Google Shape;183;p11"/>
          <p:cNvSpPr/>
          <p:nvPr/>
        </p:nvSpPr>
        <p:spPr>
          <a:xfrm>
            <a:off x="0" y="1016867"/>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4" name="Google Shape;184;p11"/>
          <p:cNvSpPr/>
          <p:nvPr/>
        </p:nvSpPr>
        <p:spPr>
          <a:xfrm>
            <a:off x="438912" y="2089941"/>
            <a:ext cx="2834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5" name="Google Shape;185;p11"/>
          <p:cNvSpPr txBox="1"/>
          <p:nvPr>
            <p:ph idx="1" type="body"/>
          </p:nvPr>
        </p:nvSpPr>
        <p:spPr>
          <a:xfrm>
            <a:off x="448056" y="2258171"/>
            <a:ext cx="2804504" cy="3918792"/>
          </a:xfrm>
          <a:prstGeom prst="rect">
            <a:avLst/>
          </a:prstGeom>
          <a:noFill/>
          <a:ln>
            <a:noFill/>
          </a:ln>
        </p:spPr>
        <p:txBody>
          <a:bodyPr anchorCtr="0" anchor="t" bIns="45700" lIns="91425" spcFirstLastPara="1" rIns="91425" wrap="square" tIns="45700">
            <a:normAutofit/>
          </a:bodyPr>
          <a:lstStyle/>
          <a:p>
            <a:pPr indent="-114300" lvl="0" marL="0" marR="0" rtl="0" algn="l">
              <a:lnSpc>
                <a:spcPct val="90000"/>
              </a:lnSpc>
              <a:spcBef>
                <a:spcPts val="0"/>
              </a:spcBef>
              <a:spcAft>
                <a:spcPts val="0"/>
              </a:spcAft>
              <a:buClr>
                <a:schemeClr val="dk1"/>
              </a:buClr>
              <a:buSzPts val="1800"/>
              <a:buFont typeface="Times New Roman"/>
              <a:buChar char="•"/>
            </a:pPr>
            <a:r>
              <a:rPr b="0" i="0" lang="en-US" sz="1800" u="none" cap="none" strike="noStrike">
                <a:latin typeface="Times New Roman"/>
                <a:ea typeface="Times New Roman"/>
                <a:cs typeface="Times New Roman"/>
                <a:sym typeface="Times New Roman"/>
              </a:rPr>
              <a:t>Ciri khasnya adalah mempunyai aktuator berupa roda untuk menggerakan keseluruhan badan robot tersebut sehingga robot dalam melakukan perpindahan posisi dari satu titik ke titik yang lain.  </a:t>
            </a:r>
            <a:endParaRPr b="0" i="0" sz="18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1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12"/>
          <p:cNvSpPr/>
          <p:nvPr/>
        </p:nvSpPr>
        <p:spPr>
          <a:xfrm>
            <a:off x="0" y="0"/>
            <a:ext cx="12192000" cy="6219825"/>
          </a:xfrm>
          <a:custGeom>
            <a:rect b="b" l="l" r="r" t="t"/>
            <a:pathLst>
              <a:path extrusionOk="0" h="6219825" w="12192000">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VR Stands for Virtual Robot" id="192" name="Google Shape;192;p12"/>
          <p:cNvPicPr preferRelativeResize="0"/>
          <p:nvPr>
            <p:ph idx="1" type="body"/>
          </p:nvPr>
        </p:nvPicPr>
        <p:blipFill rotWithShape="1">
          <a:blip r:embed="rId3">
            <a:alphaModFix/>
          </a:blip>
          <a:srcRect b="0" l="0" r="0" t="0"/>
          <a:stretch/>
        </p:blipFill>
        <p:spPr>
          <a:xfrm>
            <a:off x="1054871" y="228600"/>
            <a:ext cx="10006057" cy="495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98" name="Google Shape;198;p13" title="Makeblock mBot Neo - Smart coding robot kit for STEM education"/>
          <p:cNvPicPr preferRelativeResize="0"/>
          <p:nvPr/>
        </p:nvPicPr>
        <p:blipFill rotWithShape="1">
          <a:blip r:embed="rId3">
            <a:alphaModFix/>
          </a:blip>
          <a:srcRect b="0" l="0" r="0" t="0"/>
          <a:stretch/>
        </p:blipFill>
        <p:spPr>
          <a:xfrm>
            <a:off x="0" y="-15240"/>
            <a:ext cx="12165027" cy="68732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14"/>
          <p:cNvSpPr/>
          <p:nvPr/>
        </p:nvSpPr>
        <p:spPr>
          <a:xfrm flipH="1" rot="10800000">
            <a:off x="2" y="0"/>
            <a:ext cx="12191998" cy="1575955"/>
          </a:xfrm>
          <a:prstGeom prst="rect">
            <a:avLst/>
          </a:prstGeom>
          <a:gradFill>
            <a:gsLst>
              <a:gs pos="0">
                <a:srgbClr val="000000">
                  <a:alpha val="95686"/>
                </a:srgbClr>
              </a:gs>
              <a:gs pos="100000">
                <a:srgbClr val="2F5496"/>
              </a:gs>
            </a:gsLst>
            <a:lin ang="6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14"/>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14"/>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14"/>
          <p:cNvSpPr txBox="1"/>
          <p:nvPr>
            <p:ph type="title"/>
          </p:nvPr>
        </p:nvSpPr>
        <p:spPr>
          <a:xfrm>
            <a:off x="699713" y="248038"/>
            <a:ext cx="7063721"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b="1" lang="en-US" sz="4000">
                <a:solidFill>
                  <a:srgbClr val="FFFFFF"/>
                </a:solidFill>
                <a:latin typeface="Calibri"/>
                <a:ea typeface="Calibri"/>
                <a:cs typeface="Calibri"/>
                <a:sym typeface="Calibri"/>
              </a:rPr>
              <a:t>Bagaimana memprogram Robot?</a:t>
            </a:r>
            <a:endParaRPr sz="4000">
              <a:solidFill>
                <a:srgbClr val="FFFFFF"/>
              </a:solidFill>
              <a:latin typeface="Calibri"/>
              <a:ea typeface="Calibri"/>
              <a:cs typeface="Calibri"/>
              <a:sym typeface="Calibri"/>
            </a:endParaRPr>
          </a:p>
        </p:txBody>
      </p:sp>
      <p:sp>
        <p:nvSpPr>
          <p:cNvPr id="208" name="Google Shape;208;p14"/>
          <p:cNvSpPr txBox="1"/>
          <p:nvPr>
            <p:ph idx="1" type="body"/>
          </p:nvPr>
        </p:nvSpPr>
        <p:spPr>
          <a:xfrm>
            <a:off x="8572499" y="390832"/>
            <a:ext cx="3233585" cy="8736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000"/>
              <a:buNone/>
            </a:pPr>
            <a:r>
              <a:rPr lang="en-US" sz="2000">
                <a:solidFill>
                  <a:srgbClr val="FFFFFF"/>
                </a:solidFill>
                <a:latin typeface="Calibri"/>
                <a:ea typeface="Calibri"/>
                <a:cs typeface="Calibri"/>
                <a:sym typeface="Calibri"/>
              </a:rPr>
              <a:t>VR.VEX.Com.</a:t>
            </a:r>
            <a:endParaRPr sz="2000">
              <a:solidFill>
                <a:srgbClr val="FFFFFF"/>
              </a:solidFill>
              <a:latin typeface="Calibri"/>
              <a:ea typeface="Calibri"/>
              <a:cs typeface="Calibri"/>
              <a:sym typeface="Calibri"/>
            </a:endParaRPr>
          </a:p>
        </p:txBody>
      </p:sp>
      <p:pic>
        <p:nvPicPr>
          <p:cNvPr descr="Graphical user interface, text, application&#10;&#10;Description automatically generated" id="209" name="Google Shape;209;p14"/>
          <p:cNvPicPr preferRelativeResize="0"/>
          <p:nvPr/>
        </p:nvPicPr>
        <p:blipFill rotWithShape="1">
          <a:blip r:embed="rId3">
            <a:alphaModFix/>
          </a:blip>
          <a:srcRect b="0" l="0" r="0" t="0"/>
          <a:stretch/>
        </p:blipFill>
        <p:spPr>
          <a:xfrm>
            <a:off x="1409514" y="1966293"/>
            <a:ext cx="9372970" cy="44521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15"/>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15"/>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en-US" sz="3200">
                <a:solidFill>
                  <a:schemeClr val="lt1"/>
                </a:solidFill>
              </a:rPr>
              <a:t>LOGIKA PERMROGRAMAN ROBOTIKA</a:t>
            </a:r>
            <a:endParaRPr sz="3200">
              <a:solidFill>
                <a:schemeClr val="lt1"/>
              </a:solidFill>
            </a:endParaRPr>
          </a:p>
        </p:txBody>
      </p:sp>
      <p:pic>
        <p:nvPicPr>
          <p:cNvPr descr="A group of colorful circles with text&#10;&#10;Description automatically generated" id="216" name="Google Shape;216;p15"/>
          <p:cNvPicPr preferRelativeResize="0"/>
          <p:nvPr/>
        </p:nvPicPr>
        <p:blipFill rotWithShape="1">
          <a:blip r:embed="rId3">
            <a:alphaModFix/>
          </a:blip>
          <a:srcRect b="0" l="0" r="0" t="0"/>
          <a:stretch/>
        </p:blipFill>
        <p:spPr>
          <a:xfrm>
            <a:off x="1446054" y="1675227"/>
            <a:ext cx="9299891" cy="4394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1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16"/>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100"/>
              <a:buFont typeface="Calibri"/>
              <a:buNone/>
            </a:pPr>
            <a:r>
              <a:rPr lang="en-US" sz="5100">
                <a:solidFill>
                  <a:schemeClr val="dk1"/>
                </a:solidFill>
                <a:latin typeface="Calibri"/>
                <a:ea typeface="Calibri"/>
                <a:cs typeface="Calibri"/>
                <a:sym typeface="Calibri"/>
              </a:rPr>
              <a:t>1. Algoritma Sequence</a:t>
            </a:r>
            <a:endParaRPr/>
          </a:p>
        </p:txBody>
      </p:sp>
      <p:sp>
        <p:nvSpPr>
          <p:cNvPr id="223" name="Google Shape;223;p16"/>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4" name="Google Shape;224;p16"/>
          <p:cNvPicPr preferRelativeResize="0"/>
          <p:nvPr/>
        </p:nvPicPr>
        <p:blipFill rotWithShape="1">
          <a:blip r:embed="rId3">
            <a:alphaModFix/>
          </a:blip>
          <a:srcRect b="0" l="0" r="0" t="0"/>
          <a:stretch/>
        </p:blipFill>
        <p:spPr>
          <a:xfrm>
            <a:off x="4654296" y="1146376"/>
            <a:ext cx="7214616" cy="45378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22"/>
                                        </p:tgtEl>
                                        <p:attrNameLst>
                                          <p:attrName>style.visibility</p:attrName>
                                        </p:attrNameLst>
                                      </p:cBhvr>
                                      <p:to>
                                        <p:strVal val="visible"/>
                                      </p:to>
                                    </p:set>
                                    <p:animEffect filter="fade" transition="in">
                                      <p:cBhvr>
                                        <p:cTn dur="4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17"/>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17"/>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en-US">
                <a:solidFill>
                  <a:schemeClr val="lt1"/>
                </a:solidFill>
                <a:latin typeface="Calibri"/>
                <a:ea typeface="Calibri"/>
                <a:cs typeface="Calibri"/>
                <a:sym typeface="Calibri"/>
              </a:rPr>
              <a:t>Tataletak fungsi-fungsi pada VRVex (Zakaria, 2023)</a:t>
            </a:r>
            <a:endParaRPr>
              <a:solidFill>
                <a:schemeClr val="lt1"/>
              </a:solidFill>
              <a:latin typeface="Calibri"/>
              <a:ea typeface="Calibri"/>
              <a:cs typeface="Calibri"/>
              <a:sym typeface="Calibri"/>
            </a:endParaRPr>
          </a:p>
        </p:txBody>
      </p:sp>
      <p:pic>
        <p:nvPicPr>
          <p:cNvPr descr="A screenshot of a computer&#10;&#10;Description automatically generated" id="231" name="Google Shape;231;p17"/>
          <p:cNvPicPr preferRelativeResize="0"/>
          <p:nvPr>
            <p:ph idx="2" type="pic"/>
          </p:nvPr>
        </p:nvPicPr>
        <p:blipFill rotWithShape="1">
          <a:blip r:embed="rId3">
            <a:alphaModFix/>
          </a:blip>
          <a:srcRect b="0" l="0" r="0" t="0"/>
          <a:stretch/>
        </p:blipFill>
        <p:spPr>
          <a:xfrm>
            <a:off x="1745307" y="1675227"/>
            <a:ext cx="8701385" cy="4394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18"/>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18"/>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en-US">
                <a:solidFill>
                  <a:schemeClr val="lt1"/>
                </a:solidFill>
              </a:rPr>
              <a:t>MEMILIH PLAYGROUND</a:t>
            </a:r>
            <a:endParaRPr>
              <a:solidFill>
                <a:schemeClr val="lt1"/>
              </a:solidFill>
              <a:latin typeface="Calibri"/>
              <a:ea typeface="Calibri"/>
              <a:cs typeface="Calibri"/>
              <a:sym typeface="Calibri"/>
            </a:endParaRPr>
          </a:p>
        </p:txBody>
      </p:sp>
      <p:pic>
        <p:nvPicPr>
          <p:cNvPr descr="Graphical user interface&#10;&#10;Description automatically generated with medium confidence" id="238" name="Google Shape;238;p18"/>
          <p:cNvPicPr preferRelativeResize="0"/>
          <p:nvPr>
            <p:ph idx="2" type="pic"/>
          </p:nvPr>
        </p:nvPicPr>
        <p:blipFill rotWithShape="1">
          <a:blip r:embed="rId3">
            <a:alphaModFix/>
          </a:blip>
          <a:srcRect b="0" l="0" r="0" t="0"/>
          <a:stretch/>
        </p:blipFill>
        <p:spPr>
          <a:xfrm>
            <a:off x="1701799" y="1675227"/>
            <a:ext cx="8788401" cy="4394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19"/>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19"/>
          <p:cNvSpPr txBox="1"/>
          <p:nvPr>
            <p:ph type="title"/>
          </p:nvPr>
        </p:nvSpPr>
        <p:spPr>
          <a:xfrm>
            <a:off x="1028700" y="1967266"/>
            <a:ext cx="2628900" cy="25472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300"/>
              <a:buFont typeface="Calibri"/>
              <a:buNone/>
            </a:pPr>
            <a:r>
              <a:rPr b="1" lang="en-US" sz="3300">
                <a:solidFill>
                  <a:srgbClr val="FFFFFF"/>
                </a:solidFill>
                <a:latin typeface="Calibri"/>
                <a:ea typeface="Calibri"/>
                <a:cs typeface="Calibri"/>
                <a:sym typeface="Calibri"/>
              </a:rPr>
              <a:t>Menggerakkan Maju-Mundur, Belok Kiri-Kanan, Berhenti</a:t>
            </a:r>
            <a:endParaRPr sz="3300">
              <a:solidFill>
                <a:srgbClr val="FFFFFF"/>
              </a:solidFill>
              <a:latin typeface="Calibri"/>
              <a:ea typeface="Calibri"/>
              <a:cs typeface="Calibri"/>
              <a:sym typeface="Calibri"/>
            </a:endParaRPr>
          </a:p>
        </p:txBody>
      </p:sp>
      <p:pic>
        <p:nvPicPr>
          <p:cNvPr descr="Graphical user interface, text, application, chat or text message&#10;&#10;Description automatically generated" id="245" name="Google Shape;245;p19"/>
          <p:cNvPicPr preferRelativeResize="0"/>
          <p:nvPr>
            <p:ph idx="1" type="body"/>
          </p:nvPr>
        </p:nvPicPr>
        <p:blipFill rotWithShape="1">
          <a:blip r:embed="rId3">
            <a:alphaModFix/>
          </a:blip>
          <a:srcRect b="0" l="0" r="0" t="0"/>
          <a:stretch/>
        </p:blipFill>
        <p:spPr>
          <a:xfrm>
            <a:off x="6225569" y="643466"/>
            <a:ext cx="3884194" cy="55687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2"/>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erson standing in front of a large screen" id="111" name="Google Shape;111;p2"/>
          <p:cNvPicPr preferRelativeResize="0"/>
          <p:nvPr/>
        </p:nvPicPr>
        <p:blipFill rotWithShape="1">
          <a:blip r:embed="rId3">
            <a:alphaModFix/>
          </a:blip>
          <a:srcRect b="0" l="0" r="0" t="19"/>
          <a:stretch/>
        </p:blipFill>
        <p:spPr>
          <a:xfrm>
            <a:off x="0" y="1318"/>
            <a:ext cx="12192000" cy="68553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20"/>
          <p:cNvSpPr/>
          <p:nvPr/>
        </p:nvSpPr>
        <p:spPr>
          <a:xfrm>
            <a:off x="0" y="0"/>
            <a:ext cx="12192000" cy="6858000"/>
          </a:xfrm>
          <a:prstGeom prst="rect">
            <a:avLst/>
          </a:prstGeom>
          <a:solidFill>
            <a:srgbClr val="957C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20"/>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aphical user interface, application&#10;&#10;Description automatically generated" id="252" name="Google Shape;252;p20"/>
          <p:cNvPicPr preferRelativeResize="0"/>
          <p:nvPr>
            <p:ph idx="1" type="body"/>
          </p:nvPr>
        </p:nvPicPr>
        <p:blipFill rotWithShape="1">
          <a:blip r:embed="rId3">
            <a:alphaModFix/>
          </a:blip>
          <a:srcRect b="0" l="0" r="0" t="0"/>
          <a:stretch/>
        </p:blipFill>
        <p:spPr>
          <a:xfrm>
            <a:off x="1187570" y="643467"/>
            <a:ext cx="9816859" cy="55710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2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21"/>
          <p:cNvSpPr/>
          <p:nvPr/>
        </p:nvSpPr>
        <p:spPr>
          <a:xfrm flipH="1" rot="5400000">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21"/>
          <p:cNvSpPr/>
          <p:nvPr/>
        </p:nvSpPr>
        <p:spPr>
          <a:xfrm flipH="1" rot="5400000">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21"/>
          <p:cNvSpPr/>
          <p:nvPr/>
        </p:nvSpPr>
        <p:spPr>
          <a:xfrm flipH="1" rot="5400000">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21"/>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21"/>
          <p:cNvSpPr/>
          <p:nvPr/>
        </p:nvSpPr>
        <p:spPr>
          <a:xfrm flipH="1" rot="5400000">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21"/>
          <p:cNvSpPr txBox="1"/>
          <p:nvPr>
            <p:ph type="title"/>
          </p:nvPr>
        </p:nvSpPr>
        <p:spPr>
          <a:xfrm>
            <a:off x="466722" y="586855"/>
            <a:ext cx="3201366" cy="3387497"/>
          </a:xfrm>
          <a:prstGeom prst="rect">
            <a:avLst/>
          </a:prstGeom>
          <a:noFill/>
          <a:ln>
            <a:noFill/>
          </a:ln>
        </p:spPr>
        <p:txBody>
          <a:bodyPr anchorCtr="0" anchor="b" bIns="45700" lIns="91425" spcFirstLastPara="1" rIns="91425" wrap="square" tIns="45700">
            <a:normAutofit/>
          </a:bodyPr>
          <a:lstStyle/>
          <a:p>
            <a:pPr indent="-342900" lvl="0" marL="342900" rtl="0" algn="r">
              <a:lnSpc>
                <a:spcPct val="90000"/>
              </a:lnSpc>
              <a:spcBef>
                <a:spcPts val="0"/>
              </a:spcBef>
              <a:spcAft>
                <a:spcPts val="0"/>
              </a:spcAft>
              <a:buClr>
                <a:srgbClr val="FFFFFF"/>
              </a:buClr>
              <a:buSzPts val="3100"/>
              <a:buFont typeface="Calibri"/>
              <a:buAutoNum type="alphaUcPeriod"/>
            </a:pPr>
            <a:r>
              <a:rPr b="1" lang="en-US" sz="3100">
                <a:solidFill>
                  <a:srgbClr val="FFFFFF"/>
                </a:solidFill>
                <a:latin typeface="Arial"/>
                <a:ea typeface="Arial"/>
                <a:cs typeface="Arial"/>
                <a:sym typeface="Arial"/>
              </a:rPr>
              <a:t>LATIHAN MEMBUAT PROGRAM ROBOT SEDERHANA</a:t>
            </a:r>
            <a:endParaRPr b="1" sz="3100">
              <a:solidFill>
                <a:srgbClr val="FFFFFF"/>
              </a:solidFill>
              <a:latin typeface="Arial"/>
              <a:ea typeface="Arial"/>
              <a:cs typeface="Arial"/>
              <a:sym typeface="Arial"/>
            </a:endParaRPr>
          </a:p>
        </p:txBody>
      </p:sp>
      <p:sp>
        <p:nvSpPr>
          <p:cNvPr id="265" name="Google Shape;265;p21"/>
          <p:cNvSpPr txBox="1"/>
          <p:nvPr>
            <p:ph idx="1" type="body"/>
          </p:nvPr>
        </p:nvSpPr>
        <p:spPr>
          <a:xfrm>
            <a:off x="4810259" y="649480"/>
            <a:ext cx="6555347" cy="5546047"/>
          </a:xfrm>
          <a:prstGeom prst="rect">
            <a:avLst/>
          </a:prstGeom>
          <a:noFill/>
          <a:ln>
            <a:noFill/>
          </a:ln>
        </p:spPr>
        <p:txBody>
          <a:bodyPr anchorCtr="0" anchor="ctr"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2000"/>
              <a:buChar char="•"/>
            </a:pPr>
            <a:r>
              <a:rPr lang="en-US" sz="2000">
                <a:latin typeface="Arial"/>
                <a:ea typeface="Arial"/>
                <a:cs typeface="Arial"/>
                <a:sym typeface="Arial"/>
              </a:rPr>
              <a:t>Algoritma sebagai berikut :</a:t>
            </a:r>
            <a:endParaRPr sz="2000">
              <a:latin typeface="Arial"/>
              <a:ea typeface="Arial"/>
              <a:cs typeface="Arial"/>
              <a:sym typeface="Arial"/>
            </a:endParaRPr>
          </a:p>
          <a:p>
            <a:pPr indent="-285750" lvl="1" marL="742950" rtl="0" algn="l">
              <a:lnSpc>
                <a:spcPct val="90000"/>
              </a:lnSpc>
              <a:spcBef>
                <a:spcPts val="500"/>
              </a:spcBef>
              <a:spcAft>
                <a:spcPts val="0"/>
              </a:spcAft>
              <a:buClr>
                <a:schemeClr val="dk1"/>
              </a:buClr>
              <a:buSzPts val="2000"/>
              <a:buFont typeface="Calibri"/>
              <a:buAutoNum type="arabicPeriod"/>
            </a:pPr>
            <a:r>
              <a:rPr lang="en-US" sz="2000">
                <a:highlight>
                  <a:srgbClr val="FFFF00"/>
                </a:highlight>
                <a:latin typeface="Arial"/>
                <a:ea typeface="Arial"/>
                <a:cs typeface="Arial"/>
                <a:sym typeface="Arial"/>
              </a:rPr>
              <a:t>Mulai</a:t>
            </a:r>
            <a:endParaRPr sz="2000">
              <a:latin typeface="Arial"/>
              <a:ea typeface="Arial"/>
              <a:cs typeface="Arial"/>
              <a:sym typeface="Arial"/>
            </a:endParaRPr>
          </a:p>
          <a:p>
            <a:pPr indent="-285750" lvl="1" marL="742950" rtl="0" algn="l">
              <a:lnSpc>
                <a:spcPct val="90000"/>
              </a:lnSpc>
              <a:spcBef>
                <a:spcPts val="500"/>
              </a:spcBef>
              <a:spcAft>
                <a:spcPts val="0"/>
              </a:spcAft>
              <a:buClr>
                <a:schemeClr val="dk1"/>
              </a:buClr>
              <a:buSzPts val="2000"/>
              <a:buFont typeface="Calibri"/>
              <a:buAutoNum type="arabicPeriod"/>
            </a:pPr>
            <a:r>
              <a:rPr lang="en-US" sz="2000">
                <a:latin typeface="Arial"/>
                <a:ea typeface="Arial"/>
                <a:cs typeface="Arial"/>
                <a:sym typeface="Arial"/>
              </a:rPr>
              <a:t>Maju ke depan sejauh 1800 mm</a:t>
            </a:r>
            <a:endParaRPr sz="2000">
              <a:latin typeface="Arial"/>
              <a:ea typeface="Arial"/>
              <a:cs typeface="Arial"/>
              <a:sym typeface="Arial"/>
            </a:endParaRPr>
          </a:p>
          <a:p>
            <a:pPr indent="-285750" lvl="1" marL="742950" rtl="0" algn="l">
              <a:lnSpc>
                <a:spcPct val="90000"/>
              </a:lnSpc>
              <a:spcBef>
                <a:spcPts val="500"/>
              </a:spcBef>
              <a:spcAft>
                <a:spcPts val="0"/>
              </a:spcAft>
              <a:buClr>
                <a:schemeClr val="dk1"/>
              </a:buClr>
              <a:buSzPts val="2000"/>
              <a:buFont typeface="Calibri"/>
              <a:buAutoNum type="arabicPeriod"/>
            </a:pPr>
            <a:r>
              <a:rPr lang="en-US" sz="2000">
                <a:latin typeface="Arial"/>
                <a:ea typeface="Arial"/>
                <a:cs typeface="Arial"/>
                <a:sym typeface="Arial"/>
              </a:rPr>
              <a:t>Belok kanan 90 derajat</a:t>
            </a:r>
            <a:endParaRPr sz="2000">
              <a:latin typeface="Arial"/>
              <a:ea typeface="Arial"/>
              <a:cs typeface="Arial"/>
              <a:sym typeface="Arial"/>
            </a:endParaRPr>
          </a:p>
          <a:p>
            <a:pPr indent="-285750" lvl="1" marL="742950" rtl="0" algn="l">
              <a:lnSpc>
                <a:spcPct val="90000"/>
              </a:lnSpc>
              <a:spcBef>
                <a:spcPts val="500"/>
              </a:spcBef>
              <a:spcAft>
                <a:spcPts val="0"/>
              </a:spcAft>
              <a:buClr>
                <a:schemeClr val="dk1"/>
              </a:buClr>
              <a:buSzPts val="2000"/>
              <a:buFont typeface="Calibri"/>
              <a:buAutoNum type="arabicPeriod"/>
            </a:pPr>
            <a:r>
              <a:rPr lang="en-US" sz="2000">
                <a:latin typeface="Arial"/>
                <a:ea typeface="Arial"/>
                <a:cs typeface="Arial"/>
                <a:sym typeface="Arial"/>
              </a:rPr>
              <a:t>Maju ke depan sejauh 1800 mm</a:t>
            </a:r>
            <a:endParaRPr sz="2000">
              <a:latin typeface="Arial"/>
              <a:ea typeface="Arial"/>
              <a:cs typeface="Arial"/>
              <a:sym typeface="Arial"/>
            </a:endParaRPr>
          </a:p>
          <a:p>
            <a:pPr indent="-285750" lvl="1" marL="742950" rtl="0" algn="l">
              <a:lnSpc>
                <a:spcPct val="90000"/>
              </a:lnSpc>
              <a:spcBef>
                <a:spcPts val="500"/>
              </a:spcBef>
              <a:spcAft>
                <a:spcPts val="0"/>
              </a:spcAft>
              <a:buClr>
                <a:schemeClr val="dk1"/>
              </a:buClr>
              <a:buSzPts val="2000"/>
              <a:buFont typeface="Calibri"/>
              <a:buAutoNum type="arabicPeriod"/>
            </a:pPr>
            <a:r>
              <a:rPr lang="en-US" sz="2000">
                <a:latin typeface="Arial"/>
                <a:ea typeface="Arial"/>
                <a:cs typeface="Arial"/>
                <a:sym typeface="Arial"/>
              </a:rPr>
              <a:t>Belok kanan 90 derajat</a:t>
            </a:r>
            <a:endParaRPr sz="2000">
              <a:latin typeface="Arial"/>
              <a:ea typeface="Arial"/>
              <a:cs typeface="Arial"/>
              <a:sym typeface="Arial"/>
            </a:endParaRPr>
          </a:p>
          <a:p>
            <a:pPr indent="-285750" lvl="1" marL="742950" rtl="0" algn="l">
              <a:lnSpc>
                <a:spcPct val="90000"/>
              </a:lnSpc>
              <a:spcBef>
                <a:spcPts val="500"/>
              </a:spcBef>
              <a:spcAft>
                <a:spcPts val="0"/>
              </a:spcAft>
              <a:buClr>
                <a:schemeClr val="dk1"/>
              </a:buClr>
              <a:buSzPts val="2000"/>
              <a:buFont typeface="Calibri"/>
              <a:buAutoNum type="arabicPeriod"/>
            </a:pPr>
            <a:r>
              <a:rPr lang="en-US" sz="2000">
                <a:latin typeface="Arial"/>
                <a:ea typeface="Arial"/>
                <a:cs typeface="Arial"/>
                <a:sym typeface="Arial"/>
              </a:rPr>
              <a:t>Maju ke depan sejauh 1800 mm</a:t>
            </a:r>
            <a:endParaRPr sz="2000">
              <a:latin typeface="Arial"/>
              <a:ea typeface="Arial"/>
              <a:cs typeface="Arial"/>
              <a:sym typeface="Arial"/>
            </a:endParaRPr>
          </a:p>
          <a:p>
            <a:pPr indent="-285750" lvl="1" marL="742950" rtl="0" algn="l">
              <a:lnSpc>
                <a:spcPct val="90000"/>
              </a:lnSpc>
              <a:spcBef>
                <a:spcPts val="500"/>
              </a:spcBef>
              <a:spcAft>
                <a:spcPts val="0"/>
              </a:spcAft>
              <a:buClr>
                <a:schemeClr val="dk1"/>
              </a:buClr>
              <a:buSzPts val="2000"/>
              <a:buFont typeface="Calibri"/>
              <a:buAutoNum type="arabicPeriod"/>
            </a:pPr>
            <a:r>
              <a:rPr lang="en-US" sz="2000">
                <a:latin typeface="Arial"/>
                <a:ea typeface="Arial"/>
                <a:cs typeface="Arial"/>
                <a:sym typeface="Arial"/>
              </a:rPr>
              <a:t>Belok kanan 90 derajat</a:t>
            </a:r>
            <a:endParaRPr sz="2000">
              <a:latin typeface="Arial"/>
              <a:ea typeface="Arial"/>
              <a:cs typeface="Arial"/>
              <a:sym typeface="Arial"/>
            </a:endParaRPr>
          </a:p>
          <a:p>
            <a:pPr indent="-285750" lvl="1" marL="742950" rtl="0" algn="l">
              <a:lnSpc>
                <a:spcPct val="90000"/>
              </a:lnSpc>
              <a:spcBef>
                <a:spcPts val="500"/>
              </a:spcBef>
              <a:spcAft>
                <a:spcPts val="0"/>
              </a:spcAft>
              <a:buClr>
                <a:schemeClr val="dk1"/>
              </a:buClr>
              <a:buSzPts val="2000"/>
              <a:buFont typeface="Calibri"/>
              <a:buAutoNum type="arabicPeriod"/>
            </a:pPr>
            <a:r>
              <a:rPr lang="en-US" sz="2000">
                <a:latin typeface="Arial"/>
                <a:ea typeface="Arial"/>
                <a:cs typeface="Arial"/>
                <a:sym typeface="Arial"/>
              </a:rPr>
              <a:t>Maju ke depan sejauh 1800 mm</a:t>
            </a:r>
            <a:endParaRPr sz="2000">
              <a:latin typeface="Arial"/>
              <a:ea typeface="Arial"/>
              <a:cs typeface="Arial"/>
              <a:sym typeface="Arial"/>
            </a:endParaRPr>
          </a:p>
          <a:p>
            <a:pPr indent="-285750" lvl="1" marL="742950" rtl="0" algn="l">
              <a:lnSpc>
                <a:spcPct val="90000"/>
              </a:lnSpc>
              <a:spcBef>
                <a:spcPts val="500"/>
              </a:spcBef>
              <a:spcAft>
                <a:spcPts val="0"/>
              </a:spcAft>
              <a:buClr>
                <a:schemeClr val="dk1"/>
              </a:buClr>
              <a:buSzPts val="2000"/>
              <a:buFont typeface="Calibri"/>
              <a:buAutoNum type="arabicPeriod"/>
            </a:pPr>
            <a:r>
              <a:rPr lang="en-US" sz="2000">
                <a:latin typeface="Arial"/>
                <a:ea typeface="Arial"/>
                <a:cs typeface="Arial"/>
                <a:sym typeface="Arial"/>
              </a:rPr>
              <a:t>Belok kanan 90 derajat</a:t>
            </a:r>
            <a:endParaRPr sz="2000">
              <a:latin typeface="Arial"/>
              <a:ea typeface="Arial"/>
              <a:cs typeface="Arial"/>
              <a:sym typeface="Arial"/>
            </a:endParaRPr>
          </a:p>
          <a:p>
            <a:pPr indent="-285750" lvl="1" marL="742950" rtl="0" algn="l">
              <a:lnSpc>
                <a:spcPct val="90000"/>
              </a:lnSpc>
              <a:spcBef>
                <a:spcPts val="500"/>
              </a:spcBef>
              <a:spcAft>
                <a:spcPts val="0"/>
              </a:spcAft>
              <a:buClr>
                <a:schemeClr val="dk1"/>
              </a:buClr>
              <a:buSzPts val="2000"/>
              <a:buFont typeface="Calibri"/>
              <a:buAutoNum type="arabicPeriod"/>
            </a:pPr>
            <a:r>
              <a:rPr lang="en-US" sz="2000">
                <a:latin typeface="Arial"/>
                <a:ea typeface="Arial"/>
                <a:cs typeface="Arial"/>
                <a:sym typeface="Arial"/>
              </a:rPr>
              <a:t>Berhenti</a:t>
            </a:r>
            <a:endParaRPr sz="2000">
              <a:latin typeface="Arial"/>
              <a:ea typeface="Arial"/>
              <a:cs typeface="Arial"/>
              <a:sym typeface="Arial"/>
            </a:endParaRPr>
          </a:p>
          <a:p>
            <a:pPr indent="-285750" lvl="1" marL="742950" rtl="0" algn="l">
              <a:lnSpc>
                <a:spcPct val="90000"/>
              </a:lnSpc>
              <a:spcBef>
                <a:spcPts val="500"/>
              </a:spcBef>
              <a:spcAft>
                <a:spcPts val="0"/>
              </a:spcAft>
              <a:buClr>
                <a:schemeClr val="dk1"/>
              </a:buClr>
              <a:buSzPts val="2000"/>
              <a:buFont typeface="Calibri"/>
              <a:buAutoNum type="arabicPeriod"/>
            </a:pPr>
            <a:r>
              <a:rPr lang="en-US" sz="2000">
                <a:highlight>
                  <a:srgbClr val="FFFF00"/>
                </a:highlight>
                <a:latin typeface="Arial"/>
                <a:ea typeface="Arial"/>
                <a:cs typeface="Arial"/>
                <a:sym typeface="Arial"/>
              </a:rPr>
              <a:t>Selesai</a:t>
            </a:r>
            <a:endParaRPr sz="2000">
              <a:latin typeface="Arial"/>
              <a:ea typeface="Arial"/>
              <a:cs typeface="Arial"/>
              <a:sym typeface="Arial"/>
            </a:endParaRPr>
          </a:p>
          <a:p>
            <a:pPr indent="-101600" lvl="0" marL="228600" rtl="0" algn="l">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22"/>
          <p:cNvSpPr/>
          <p:nvPr/>
        </p:nvSpPr>
        <p:spPr>
          <a:xfrm>
            <a:off x="0" y="0"/>
            <a:ext cx="12192000" cy="6858000"/>
          </a:xfrm>
          <a:prstGeom prst="rect">
            <a:avLst/>
          </a:prstGeom>
          <a:solidFill>
            <a:srgbClr val="444B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22"/>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2" name="Google Shape;272;p22"/>
          <p:cNvPicPr preferRelativeResize="0"/>
          <p:nvPr>
            <p:ph idx="1" type="body"/>
          </p:nvPr>
        </p:nvPicPr>
        <p:blipFill rotWithShape="1">
          <a:blip r:embed="rId3">
            <a:alphaModFix/>
          </a:blip>
          <a:srcRect b="0" l="0" r="0" t="0"/>
          <a:stretch/>
        </p:blipFill>
        <p:spPr>
          <a:xfrm>
            <a:off x="2350529" y="643467"/>
            <a:ext cx="7490942" cy="55710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23"/>
          <p:cNvSpPr/>
          <p:nvPr/>
        </p:nvSpPr>
        <p:spPr>
          <a:xfrm>
            <a:off x="0" y="0"/>
            <a:ext cx="12192000" cy="6858000"/>
          </a:xfrm>
          <a:prstGeom prst="rect">
            <a:avLst/>
          </a:prstGeom>
          <a:solidFill>
            <a:srgbClr val="B58E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3"/>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aphical user interface, application&#10;&#10;Description automatically generated" id="279" name="Google Shape;279;p23"/>
          <p:cNvPicPr preferRelativeResize="0"/>
          <p:nvPr>
            <p:ph idx="1" type="body"/>
          </p:nvPr>
        </p:nvPicPr>
        <p:blipFill rotWithShape="1">
          <a:blip r:embed="rId3">
            <a:alphaModFix/>
          </a:blip>
          <a:srcRect b="0" l="0" r="0" t="0"/>
          <a:stretch/>
        </p:blipFill>
        <p:spPr>
          <a:xfrm>
            <a:off x="643467" y="839047"/>
            <a:ext cx="10905066" cy="517990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24"/>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100"/>
              <a:buFont typeface="Calibri"/>
              <a:buNone/>
            </a:pPr>
            <a:r>
              <a:rPr lang="en-US" sz="5100">
                <a:solidFill>
                  <a:schemeClr val="dk1"/>
                </a:solidFill>
                <a:latin typeface="Calibri"/>
                <a:ea typeface="Calibri"/>
                <a:cs typeface="Calibri"/>
                <a:sym typeface="Calibri"/>
              </a:rPr>
              <a:t>2. Algoritma Pengulangan (Looping) </a:t>
            </a:r>
            <a:br>
              <a:rPr lang="en-US" sz="5100">
                <a:solidFill>
                  <a:schemeClr val="dk1"/>
                </a:solidFill>
                <a:latin typeface="Calibri"/>
                <a:ea typeface="Calibri"/>
                <a:cs typeface="Calibri"/>
                <a:sym typeface="Calibri"/>
              </a:rPr>
            </a:br>
            <a:endParaRPr sz="5100">
              <a:solidFill>
                <a:schemeClr val="dk1"/>
              </a:solidFill>
              <a:latin typeface="Calibri"/>
              <a:ea typeface="Calibri"/>
              <a:cs typeface="Calibri"/>
              <a:sym typeface="Calibri"/>
            </a:endParaRPr>
          </a:p>
        </p:txBody>
      </p:sp>
      <p:sp>
        <p:nvSpPr>
          <p:cNvPr id="286" name="Google Shape;286;p24"/>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7" name="Google Shape;287;p24"/>
          <p:cNvPicPr preferRelativeResize="0"/>
          <p:nvPr/>
        </p:nvPicPr>
        <p:blipFill rotWithShape="1">
          <a:blip r:embed="rId3">
            <a:alphaModFix/>
          </a:blip>
          <a:srcRect b="0" l="0" r="0" t="0"/>
          <a:stretch/>
        </p:blipFill>
        <p:spPr>
          <a:xfrm>
            <a:off x="4654296" y="1146376"/>
            <a:ext cx="7214616" cy="45378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85"/>
                                        </p:tgtEl>
                                        <p:attrNameLst>
                                          <p:attrName>style.visibility</p:attrName>
                                        </p:attrNameLst>
                                      </p:cBhvr>
                                      <p:to>
                                        <p:strVal val="visible"/>
                                      </p:to>
                                    </p:set>
                                    <p:animEffect filter="fade" transition="in">
                                      <p:cBhvr>
                                        <p:cTn dur="4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5"/>
          <p:cNvSpPr txBox="1"/>
          <p:nvPr>
            <p:ph type="title"/>
          </p:nvPr>
        </p:nvSpPr>
        <p:spPr>
          <a:xfrm>
            <a:off x="987605" y="839795"/>
            <a:ext cx="9556985" cy="105529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700"/>
              <a:buFont typeface="Calibri"/>
              <a:buNone/>
            </a:pPr>
            <a:r>
              <a:rPr b="1" lang="en-US" sz="4700"/>
              <a:t>Penggunaan </a:t>
            </a:r>
            <a:r>
              <a:rPr b="1" lang="en-US" sz="4700">
                <a:latin typeface="Calibri"/>
                <a:ea typeface="Calibri"/>
                <a:cs typeface="Calibri"/>
                <a:sym typeface="Calibri"/>
              </a:rPr>
              <a:t>[Repeat] Block</a:t>
            </a:r>
            <a:endParaRPr sz="4700">
              <a:latin typeface="Calibri"/>
              <a:ea typeface="Calibri"/>
              <a:cs typeface="Calibri"/>
              <a:sym typeface="Calibri"/>
            </a:endParaRPr>
          </a:p>
        </p:txBody>
      </p:sp>
      <p:pic>
        <p:nvPicPr>
          <p:cNvPr descr="Graphical user interface, text&#10;&#10;Description automatically generated" id="293" name="Google Shape;293;p25"/>
          <p:cNvPicPr preferRelativeResize="0"/>
          <p:nvPr>
            <p:ph idx="2" type="pic"/>
          </p:nvPr>
        </p:nvPicPr>
        <p:blipFill rotWithShape="1">
          <a:blip r:embed="rId3">
            <a:alphaModFix/>
          </a:blip>
          <a:srcRect b="3784" l="0" r="1" t="2527"/>
          <a:stretch/>
        </p:blipFill>
        <p:spPr>
          <a:xfrm>
            <a:off x="1103995" y="1950119"/>
            <a:ext cx="10745370" cy="4316807"/>
          </a:xfrm>
          <a:prstGeom prst="rect">
            <a:avLst/>
          </a:prstGeom>
          <a:noFill/>
          <a:ln>
            <a:noFill/>
          </a:ln>
        </p:spPr>
      </p:pic>
      <p:pic>
        <p:nvPicPr>
          <p:cNvPr descr="Badge 1 with solid fill" id="294" name="Google Shape;294;p25"/>
          <p:cNvPicPr preferRelativeResize="0"/>
          <p:nvPr/>
        </p:nvPicPr>
        <p:blipFill rotWithShape="1">
          <a:blip r:embed="rId4">
            <a:alphaModFix/>
          </a:blip>
          <a:srcRect b="0" l="0" r="0" t="0"/>
          <a:stretch/>
        </p:blipFill>
        <p:spPr>
          <a:xfrm>
            <a:off x="590550" y="2102644"/>
            <a:ext cx="700088" cy="723901"/>
          </a:xfrm>
          <a:prstGeom prst="rect">
            <a:avLst/>
          </a:prstGeom>
          <a:noFill/>
          <a:ln>
            <a:noFill/>
          </a:ln>
        </p:spPr>
      </p:pic>
      <p:pic>
        <p:nvPicPr>
          <p:cNvPr descr="Badge outline" id="295" name="Google Shape;295;p25"/>
          <p:cNvPicPr preferRelativeResize="0"/>
          <p:nvPr/>
        </p:nvPicPr>
        <p:blipFill rotWithShape="1">
          <a:blip r:embed="rId5">
            <a:alphaModFix/>
          </a:blip>
          <a:srcRect b="0" l="0" r="0" t="0"/>
          <a:stretch/>
        </p:blipFill>
        <p:spPr>
          <a:xfrm>
            <a:off x="578642" y="3138487"/>
            <a:ext cx="711995" cy="747713"/>
          </a:xfrm>
          <a:prstGeom prst="rect">
            <a:avLst/>
          </a:prstGeom>
          <a:noFill/>
          <a:ln>
            <a:noFill/>
          </a:ln>
        </p:spPr>
      </p:pic>
      <p:pic>
        <p:nvPicPr>
          <p:cNvPr descr="Badge 3 with solid fill" id="296" name="Google Shape;296;p25"/>
          <p:cNvPicPr preferRelativeResize="0"/>
          <p:nvPr/>
        </p:nvPicPr>
        <p:blipFill rotWithShape="1">
          <a:blip r:embed="rId6">
            <a:alphaModFix/>
          </a:blip>
          <a:srcRect b="0" l="0" r="0" t="0"/>
          <a:stretch/>
        </p:blipFill>
        <p:spPr>
          <a:xfrm>
            <a:off x="566736" y="4221956"/>
            <a:ext cx="723901" cy="735807"/>
          </a:xfrm>
          <a:prstGeom prst="rect">
            <a:avLst/>
          </a:prstGeom>
          <a:noFill/>
          <a:ln>
            <a:noFill/>
          </a:ln>
        </p:spPr>
      </p:pic>
      <p:pic>
        <p:nvPicPr>
          <p:cNvPr descr="Badge 4 outline" id="297" name="Google Shape;297;p25"/>
          <p:cNvPicPr preferRelativeResize="0"/>
          <p:nvPr/>
        </p:nvPicPr>
        <p:blipFill rotWithShape="1">
          <a:blip r:embed="rId7">
            <a:alphaModFix/>
          </a:blip>
          <a:srcRect b="0" l="0" r="0" t="0"/>
          <a:stretch/>
        </p:blipFill>
        <p:spPr>
          <a:xfrm>
            <a:off x="626268" y="5269706"/>
            <a:ext cx="723901" cy="723901"/>
          </a:xfrm>
          <a:prstGeom prst="rect">
            <a:avLst/>
          </a:prstGeom>
          <a:noFill/>
          <a:ln>
            <a:noFill/>
          </a:ln>
        </p:spPr>
      </p:pic>
      <p:pic>
        <p:nvPicPr>
          <p:cNvPr descr="Arrow: Rotate left outline" id="298" name="Google Shape;298;p25"/>
          <p:cNvPicPr preferRelativeResize="0"/>
          <p:nvPr/>
        </p:nvPicPr>
        <p:blipFill rotWithShape="1">
          <a:blip r:embed="rId8">
            <a:alphaModFix/>
          </a:blip>
          <a:srcRect b="0" l="0" r="0" t="0"/>
          <a:stretch/>
        </p:blipFill>
        <p:spPr>
          <a:xfrm>
            <a:off x="7424737" y="2293144"/>
            <a:ext cx="914400" cy="91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6"/>
          <p:cNvSpPr txBox="1"/>
          <p:nvPr>
            <p:ph type="title"/>
          </p:nvPr>
        </p:nvSpPr>
        <p:spPr>
          <a:xfrm>
            <a:off x="987605" y="839795"/>
            <a:ext cx="9556985" cy="105529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700"/>
              <a:buFont typeface="Calibri"/>
              <a:buNone/>
            </a:pPr>
            <a:r>
              <a:rPr b="1" lang="en-US" sz="4700"/>
              <a:t>Penggunaan</a:t>
            </a:r>
            <a:r>
              <a:rPr b="1" lang="en-US" sz="4700">
                <a:latin typeface="Calibri"/>
                <a:ea typeface="Calibri"/>
                <a:cs typeface="Calibri"/>
                <a:sym typeface="Calibri"/>
              </a:rPr>
              <a:t> [Repeat] Block</a:t>
            </a:r>
            <a:endParaRPr sz="4700">
              <a:latin typeface="Calibri"/>
              <a:ea typeface="Calibri"/>
              <a:cs typeface="Calibri"/>
              <a:sym typeface="Calibri"/>
            </a:endParaRPr>
          </a:p>
        </p:txBody>
      </p:sp>
      <p:pic>
        <p:nvPicPr>
          <p:cNvPr descr="Diagram&#10;&#10;Description automatically generated" id="304" name="Google Shape;304;p26"/>
          <p:cNvPicPr preferRelativeResize="0"/>
          <p:nvPr/>
        </p:nvPicPr>
        <p:blipFill rotWithShape="1">
          <a:blip r:embed="rId3">
            <a:alphaModFix/>
          </a:blip>
          <a:srcRect b="0" l="0" r="0" t="0"/>
          <a:stretch/>
        </p:blipFill>
        <p:spPr>
          <a:xfrm>
            <a:off x="1200150" y="1891542"/>
            <a:ext cx="7648574" cy="4884665"/>
          </a:xfrm>
          <a:prstGeom prst="rect">
            <a:avLst/>
          </a:prstGeom>
          <a:noFill/>
          <a:ln>
            <a:noFill/>
          </a:ln>
        </p:spPr>
      </p:pic>
      <p:pic>
        <p:nvPicPr>
          <p:cNvPr descr="Chart&#10;&#10;Description automatically generated" id="305" name="Google Shape;305;p26"/>
          <p:cNvPicPr preferRelativeResize="0"/>
          <p:nvPr/>
        </p:nvPicPr>
        <p:blipFill rotWithShape="1">
          <a:blip r:embed="rId4">
            <a:alphaModFix/>
          </a:blip>
          <a:srcRect b="0" l="0" r="0" t="0"/>
          <a:stretch/>
        </p:blipFill>
        <p:spPr>
          <a:xfrm>
            <a:off x="9308306" y="2608205"/>
            <a:ext cx="2743200" cy="2736965"/>
          </a:xfrm>
          <a:prstGeom prst="rect">
            <a:avLst/>
          </a:prstGeom>
          <a:noFill/>
          <a:ln>
            <a:noFill/>
          </a:ln>
        </p:spPr>
      </p:pic>
      <p:pic>
        <p:nvPicPr>
          <p:cNvPr descr="Arrow: Slight curve outline" id="306" name="Google Shape;306;p26"/>
          <p:cNvPicPr preferRelativeResize="0"/>
          <p:nvPr/>
        </p:nvPicPr>
        <p:blipFill rotWithShape="1">
          <a:blip r:embed="rId5">
            <a:alphaModFix/>
          </a:blip>
          <a:srcRect b="0" l="0" r="0" t="0"/>
          <a:stretch/>
        </p:blipFill>
        <p:spPr>
          <a:xfrm>
            <a:off x="8841581" y="3650456"/>
            <a:ext cx="1604962" cy="91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34343"/>
              </a:buClr>
              <a:buSzPts val="1800"/>
              <a:buFont typeface="Arial"/>
              <a:buNone/>
            </a:pPr>
            <a:r>
              <a:rPr b="0" i="0" lang="en-US" sz="1800" u="none" strike="noStrike">
                <a:solidFill>
                  <a:srgbClr val="434343"/>
                </a:solidFill>
                <a:latin typeface="Arial"/>
                <a:ea typeface="Arial"/>
                <a:cs typeface="Arial"/>
                <a:sym typeface="Arial"/>
              </a:rPr>
              <a:t>Using Nested Loops Quiz</a:t>
            </a:r>
            <a:endParaRPr/>
          </a:p>
        </p:txBody>
      </p:sp>
      <p:sp>
        <p:nvSpPr>
          <p:cNvPr id="312" name="Google Shape;312;p27"/>
          <p:cNvSpPr txBox="1"/>
          <p:nvPr>
            <p:ph idx="1" type="body"/>
          </p:nvPr>
        </p:nvSpPr>
        <p:spPr>
          <a:xfrm>
            <a:off x="565150" y="2691638"/>
            <a:ext cx="6501572" cy="318858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Font typeface="Calibri"/>
              <a:buAutoNum type="arabicPeriod"/>
            </a:pPr>
            <a:r>
              <a:rPr b="1" i="0" lang="en-US" u="none" strike="noStrike">
                <a:solidFill>
                  <a:srgbClr val="000000"/>
                </a:solidFill>
                <a:latin typeface="Arial"/>
                <a:ea typeface="Arial"/>
                <a:cs typeface="Arial"/>
                <a:sym typeface="Arial"/>
              </a:rPr>
              <a:t>How many times will the VR Robot turn right during this project?</a:t>
            </a:r>
            <a:endParaRPr/>
          </a:p>
          <a:p>
            <a:pPr indent="-285750" lvl="1" marL="742950" rtl="0" algn="l">
              <a:lnSpc>
                <a:spcPct val="90000"/>
              </a:lnSpc>
              <a:spcBef>
                <a:spcPts val="800"/>
              </a:spcBef>
              <a:spcAft>
                <a:spcPts val="0"/>
              </a:spcAft>
              <a:buClr>
                <a:srgbClr val="000000"/>
              </a:buClr>
              <a:buSzPts val="2400"/>
              <a:buFont typeface="Calibri"/>
              <a:buAutoNum type="arabicPeriod"/>
            </a:pPr>
            <a:r>
              <a:rPr b="0" i="0" lang="en-US" sz="2400" u="none" strike="noStrike">
                <a:solidFill>
                  <a:srgbClr val="000000"/>
                </a:solidFill>
                <a:latin typeface="Arial"/>
                <a:ea typeface="Arial"/>
                <a:cs typeface="Arial"/>
                <a:sym typeface="Arial"/>
              </a:rPr>
              <a:t>10</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sz="2400" u="none" strike="noStrike">
                <a:solidFill>
                  <a:srgbClr val="000000"/>
                </a:solidFill>
                <a:latin typeface="Arial"/>
                <a:ea typeface="Arial"/>
                <a:cs typeface="Arial"/>
                <a:sym typeface="Arial"/>
              </a:rPr>
              <a:t>30</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sz="2400" u="none" strike="noStrike">
                <a:solidFill>
                  <a:srgbClr val="000000"/>
                </a:solidFill>
                <a:latin typeface="Arial"/>
                <a:ea typeface="Arial"/>
                <a:cs typeface="Arial"/>
                <a:sym typeface="Arial"/>
              </a:rPr>
              <a:t>100</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sz="2400" u="none" strike="noStrike">
                <a:solidFill>
                  <a:srgbClr val="000000"/>
                </a:solidFill>
                <a:latin typeface="Arial"/>
                <a:ea typeface="Arial"/>
                <a:cs typeface="Arial"/>
                <a:sym typeface="Arial"/>
              </a:rPr>
              <a:t>200</a:t>
            </a:r>
            <a:endParaRPr/>
          </a:p>
        </p:txBody>
      </p:sp>
      <p:pic>
        <p:nvPicPr>
          <p:cNvPr id="313" name="Google Shape;313;p27"/>
          <p:cNvPicPr preferRelativeResize="0"/>
          <p:nvPr/>
        </p:nvPicPr>
        <p:blipFill rotWithShape="1">
          <a:blip r:embed="rId3">
            <a:alphaModFix/>
          </a:blip>
          <a:srcRect b="0" l="0" r="0" t="0"/>
          <a:stretch/>
        </p:blipFill>
        <p:spPr>
          <a:xfrm>
            <a:off x="6889965" y="1463744"/>
            <a:ext cx="4600575" cy="3095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34343"/>
              </a:buClr>
              <a:buSzPts val="1800"/>
              <a:buFont typeface="Arial"/>
              <a:buNone/>
            </a:pPr>
            <a:r>
              <a:rPr b="0" i="0" lang="en-US" sz="1800" u="none" strike="noStrike">
                <a:solidFill>
                  <a:srgbClr val="434343"/>
                </a:solidFill>
                <a:latin typeface="Arial"/>
                <a:ea typeface="Arial"/>
                <a:cs typeface="Arial"/>
                <a:sym typeface="Arial"/>
              </a:rPr>
              <a:t>Using Nested Loops Quiz</a:t>
            </a:r>
            <a:endParaRPr/>
          </a:p>
        </p:txBody>
      </p:sp>
      <p:sp>
        <p:nvSpPr>
          <p:cNvPr id="319" name="Google Shape;319;p28"/>
          <p:cNvSpPr txBox="1"/>
          <p:nvPr>
            <p:ph idx="1" type="body"/>
          </p:nvPr>
        </p:nvSpPr>
        <p:spPr>
          <a:xfrm>
            <a:off x="565150" y="2691638"/>
            <a:ext cx="6402180" cy="318858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2800"/>
              <a:buNone/>
            </a:pPr>
            <a:r>
              <a:rPr b="1" i="0" lang="en-US" u="none" strike="noStrike">
                <a:solidFill>
                  <a:srgbClr val="000000"/>
                </a:solidFill>
                <a:latin typeface="Arial"/>
                <a:ea typeface="Arial"/>
                <a:cs typeface="Arial"/>
                <a:sym typeface="Arial"/>
              </a:rPr>
              <a:t>2. What is one reason to use nested loops?</a:t>
            </a:r>
            <a:endParaRPr/>
          </a:p>
          <a:p>
            <a:pPr indent="-285750" lvl="1" marL="742950" rtl="0" algn="l">
              <a:lnSpc>
                <a:spcPct val="90000"/>
              </a:lnSpc>
              <a:spcBef>
                <a:spcPts val="800"/>
              </a:spcBef>
              <a:spcAft>
                <a:spcPts val="0"/>
              </a:spcAft>
              <a:buClr>
                <a:srgbClr val="000000"/>
              </a:buClr>
              <a:buSzPts val="2400"/>
              <a:buFont typeface="Calibri"/>
              <a:buAutoNum type="arabicPeriod"/>
            </a:pPr>
            <a:r>
              <a:rPr b="0" i="0" lang="en-US" sz="2400" u="none" strike="noStrike">
                <a:solidFill>
                  <a:srgbClr val="000000"/>
                </a:solidFill>
                <a:latin typeface="Arial"/>
                <a:ea typeface="Arial"/>
                <a:cs typeface="Arial"/>
                <a:sym typeface="Arial"/>
              </a:rPr>
              <a:t>Creating a larger, more complex project.</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sz="2400" u="none" strike="noStrike">
                <a:solidFill>
                  <a:srgbClr val="000000"/>
                </a:solidFill>
                <a:latin typeface="Arial"/>
                <a:ea typeface="Arial"/>
                <a:cs typeface="Arial"/>
                <a:sym typeface="Arial"/>
              </a:rPr>
              <a:t>Creating a smaller, more condensed project.</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sz="2400" u="none" strike="noStrike">
                <a:solidFill>
                  <a:srgbClr val="000000"/>
                </a:solidFill>
                <a:latin typeface="Arial"/>
                <a:ea typeface="Arial"/>
                <a:cs typeface="Arial"/>
                <a:sym typeface="Arial"/>
              </a:rPr>
              <a:t>Repeating an action fewer times than needed.</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sz="2400" u="none" strike="noStrike">
                <a:solidFill>
                  <a:srgbClr val="000000"/>
                </a:solidFill>
                <a:latin typeface="Arial"/>
                <a:ea typeface="Arial"/>
                <a:cs typeface="Arial"/>
                <a:sym typeface="Arial"/>
              </a:rPr>
              <a:t>To use as many blocks as possible in one project.</a:t>
            </a:r>
            <a:endParaRPr/>
          </a:p>
          <a:p>
            <a:pPr indent="0" lvl="0" marL="0" rtl="0" algn="l">
              <a:lnSpc>
                <a:spcPct val="90000"/>
              </a:lnSpc>
              <a:spcBef>
                <a:spcPts val="2300"/>
              </a:spcBef>
              <a:spcAft>
                <a:spcPts val="0"/>
              </a:spcAft>
              <a:buClr>
                <a:schemeClr val="dk1"/>
              </a:buClr>
              <a:buSzPts val="2800"/>
              <a:buNone/>
            </a:pPr>
            <a:r>
              <a:t/>
            </a:r>
            <a:endParaRPr b="0" i="0" u="none" strike="noStrike">
              <a:solidFill>
                <a:srgbClr val="000000"/>
              </a:solidFill>
              <a:latin typeface="Arial"/>
              <a:ea typeface="Arial"/>
              <a:cs typeface="Arial"/>
              <a:sym typeface="Arial"/>
            </a:endParaRPr>
          </a:p>
        </p:txBody>
      </p:sp>
      <p:pic>
        <p:nvPicPr>
          <p:cNvPr id="320" name="Google Shape;320;p28"/>
          <p:cNvPicPr preferRelativeResize="0"/>
          <p:nvPr/>
        </p:nvPicPr>
        <p:blipFill rotWithShape="1">
          <a:blip r:embed="rId3">
            <a:alphaModFix/>
          </a:blip>
          <a:srcRect b="0" l="0" r="0" t="0"/>
          <a:stretch/>
        </p:blipFill>
        <p:spPr>
          <a:xfrm>
            <a:off x="6889965" y="1463744"/>
            <a:ext cx="4600575" cy="3095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Graphical user interface, application&#10;&#10;Description automatically generated" id="325" name="Google Shape;325;p29"/>
          <p:cNvPicPr preferRelativeResize="0"/>
          <p:nvPr/>
        </p:nvPicPr>
        <p:blipFill rotWithShape="1">
          <a:blip r:embed="rId3">
            <a:alphaModFix/>
          </a:blip>
          <a:srcRect b="1" l="0" r="3111" t="0"/>
          <a:stretch/>
        </p:blipFill>
        <p:spPr>
          <a:xfrm>
            <a:off x="49132" y="10"/>
            <a:ext cx="12191981" cy="6857990"/>
          </a:xfrm>
          <a:prstGeom prst="rect">
            <a:avLst/>
          </a:prstGeom>
          <a:noFill/>
          <a:ln>
            <a:noFill/>
          </a:ln>
        </p:spPr>
      </p:pic>
      <p:sp>
        <p:nvSpPr>
          <p:cNvPr id="326" name="Google Shape;326;p29"/>
          <p:cNvSpPr txBox="1"/>
          <p:nvPr>
            <p:ph idx="4294967295" type="title"/>
          </p:nvPr>
        </p:nvSpPr>
        <p:spPr>
          <a:xfrm>
            <a:off x="6012656" y="6083300"/>
            <a:ext cx="6692107" cy="71596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100000"/>
              <a:buFont typeface="Calibri"/>
              <a:buNone/>
            </a:pPr>
            <a:r>
              <a:rPr b="1" lang="en-US" sz="8000">
                <a:solidFill>
                  <a:srgbClr val="000000"/>
                </a:solidFill>
                <a:latin typeface="Calibri"/>
                <a:ea typeface="Calibri"/>
                <a:cs typeface="Calibri"/>
                <a:sym typeface="Calibri"/>
              </a:rPr>
              <a:t>Kotak Spiral</a:t>
            </a:r>
            <a:endParaRPr b="1" sz="80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26"/>
                                        </p:tgtEl>
                                        <p:attrNameLst>
                                          <p:attrName>style.visibility</p:attrName>
                                        </p:attrNameLst>
                                      </p:cBhvr>
                                      <p:to>
                                        <p:strVal val="visible"/>
                                      </p:to>
                                    </p:set>
                                    <p:animEffect filter="fade" transition="in">
                                      <p:cBhvr>
                                        <p:cTn dur="4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A group of people standing in front of a large screen&#10;&#10;Description automatically generated" id="116" name="Google Shape;116;p3"/>
          <p:cNvPicPr preferRelativeResize="0"/>
          <p:nvPr/>
        </p:nvPicPr>
        <p:blipFill rotWithShape="1">
          <a:blip r:embed="rId3">
            <a:alphaModFix/>
          </a:blip>
          <a:srcRect b="0" l="0" r="0" t="0"/>
          <a:stretch/>
        </p:blipFill>
        <p:spPr>
          <a:xfrm>
            <a:off x="0" y="1318"/>
            <a:ext cx="12192000" cy="68553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0"/>
          <p:cNvPicPr preferRelativeResize="0"/>
          <p:nvPr/>
        </p:nvPicPr>
        <p:blipFill rotWithShape="1">
          <a:blip r:embed="rId3">
            <a:alphaModFix/>
          </a:blip>
          <a:srcRect b="0" l="0" r="0" t="0"/>
          <a:stretch/>
        </p:blipFill>
        <p:spPr>
          <a:xfrm>
            <a:off x="1068917" y="47625"/>
            <a:ext cx="9789583" cy="672041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A picture containing table&#10;&#10;Description automatically generated" id="336" name="Google Shape;336;p31"/>
          <p:cNvPicPr preferRelativeResize="0"/>
          <p:nvPr/>
        </p:nvPicPr>
        <p:blipFill rotWithShape="1">
          <a:blip r:embed="rId3">
            <a:alphaModFix/>
          </a:blip>
          <a:srcRect b="0" l="0" r="0" t="1316"/>
          <a:stretch/>
        </p:blipFill>
        <p:spPr>
          <a:xfrm>
            <a:off x="-373330" y="334060"/>
            <a:ext cx="12191982" cy="6857990"/>
          </a:xfrm>
          <a:prstGeom prst="rect">
            <a:avLst/>
          </a:prstGeom>
          <a:noFill/>
          <a:ln>
            <a:noFill/>
          </a:ln>
        </p:spPr>
      </p:pic>
      <p:sp>
        <p:nvSpPr>
          <p:cNvPr id="337" name="Google Shape;337;p31"/>
          <p:cNvSpPr txBox="1"/>
          <p:nvPr/>
        </p:nvSpPr>
        <p:spPr>
          <a:xfrm>
            <a:off x="4283869" y="3509962"/>
            <a:ext cx="2731293"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FFFFFF"/>
                </a:solidFill>
                <a:latin typeface="Play"/>
                <a:ea typeface="Play"/>
                <a:cs typeface="Play"/>
                <a:sym typeface="Play"/>
              </a:rPr>
              <a:t>3 LINGKARAN</a:t>
            </a:r>
            <a:endParaRPr sz="3600">
              <a:solidFill>
                <a:srgbClr val="FFFF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2"/>
          <p:cNvPicPr preferRelativeResize="0"/>
          <p:nvPr/>
        </p:nvPicPr>
        <p:blipFill rotWithShape="1">
          <a:blip r:embed="rId3">
            <a:alphaModFix/>
          </a:blip>
          <a:srcRect b="0" l="0" r="0" t="0"/>
          <a:stretch/>
        </p:blipFill>
        <p:spPr>
          <a:xfrm>
            <a:off x="1148291" y="23814"/>
            <a:ext cx="9527645" cy="68818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3"/>
          <p:cNvPicPr preferRelativeResize="0"/>
          <p:nvPr/>
        </p:nvPicPr>
        <p:blipFill rotWithShape="1">
          <a:blip r:embed="rId3">
            <a:alphaModFix/>
          </a:blip>
          <a:srcRect b="1" l="0" r="15555" t="0"/>
          <a:stretch/>
        </p:blipFill>
        <p:spPr>
          <a:xfrm>
            <a:off x="-117893" y="-88415"/>
            <a:ext cx="12191981" cy="6857991"/>
          </a:xfrm>
          <a:prstGeom prst="rect">
            <a:avLst/>
          </a:prstGeom>
          <a:noFill/>
          <a:ln>
            <a:noFill/>
          </a:ln>
        </p:spPr>
      </p:pic>
      <p:sp>
        <p:nvSpPr>
          <p:cNvPr id="348" name="Google Shape;348;p33"/>
          <p:cNvSpPr txBox="1"/>
          <p:nvPr/>
        </p:nvSpPr>
        <p:spPr>
          <a:xfrm>
            <a:off x="5724525" y="3902869"/>
            <a:ext cx="156448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Play"/>
                <a:ea typeface="Play"/>
                <a:cs typeface="Play"/>
                <a:sym typeface="Play"/>
              </a:rPr>
              <a:t>DISK MOVER</a:t>
            </a:r>
            <a:endParaRPr sz="28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34"/>
          <p:cNvPicPr preferRelativeResize="0"/>
          <p:nvPr/>
        </p:nvPicPr>
        <p:blipFill rotWithShape="1">
          <a:blip r:embed="rId3">
            <a:alphaModFix/>
          </a:blip>
          <a:srcRect b="0" l="0" r="0" t="0"/>
          <a:stretch/>
        </p:blipFill>
        <p:spPr>
          <a:xfrm>
            <a:off x="1068917" y="22669"/>
            <a:ext cx="9958916" cy="6794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5"/>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100"/>
              <a:buFont typeface="Calibri"/>
              <a:buNone/>
            </a:pPr>
            <a:r>
              <a:rPr lang="en-US" sz="5100">
                <a:solidFill>
                  <a:schemeClr val="dk1"/>
                </a:solidFill>
                <a:latin typeface="Calibri"/>
                <a:ea typeface="Calibri"/>
                <a:cs typeface="Calibri"/>
                <a:sym typeface="Calibri"/>
              </a:rPr>
              <a:t>2. Algoritma Pencabangan (Condition)</a:t>
            </a:r>
            <a:br>
              <a:rPr lang="en-US" sz="5100">
                <a:solidFill>
                  <a:schemeClr val="dk1"/>
                </a:solidFill>
                <a:latin typeface="Calibri"/>
                <a:ea typeface="Calibri"/>
                <a:cs typeface="Calibri"/>
                <a:sym typeface="Calibri"/>
              </a:rPr>
            </a:br>
            <a:endParaRPr sz="5100">
              <a:solidFill>
                <a:schemeClr val="dk1"/>
              </a:solidFill>
              <a:latin typeface="Calibri"/>
              <a:ea typeface="Calibri"/>
              <a:cs typeface="Calibri"/>
              <a:sym typeface="Calibri"/>
            </a:endParaRPr>
          </a:p>
        </p:txBody>
      </p:sp>
      <p:pic>
        <p:nvPicPr>
          <p:cNvPr id="359" name="Google Shape;359;p35"/>
          <p:cNvPicPr preferRelativeResize="0"/>
          <p:nvPr/>
        </p:nvPicPr>
        <p:blipFill rotWithShape="1">
          <a:blip r:embed="rId3">
            <a:alphaModFix/>
          </a:blip>
          <a:srcRect b="0" l="0" r="0" t="0"/>
          <a:stretch/>
        </p:blipFill>
        <p:spPr>
          <a:xfrm>
            <a:off x="4654296" y="1146376"/>
            <a:ext cx="7214616" cy="45378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58"/>
                                        </p:tgtEl>
                                        <p:attrNameLst>
                                          <p:attrName>style.visibility</p:attrName>
                                        </p:attrNameLst>
                                      </p:cBhvr>
                                      <p:to>
                                        <p:strVal val="visible"/>
                                      </p:to>
                                    </p:set>
                                    <p:animEffect filter="fade" transition="in">
                                      <p:cBhvr>
                                        <p:cTn dur="4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sp>
        <p:nvSpPr>
          <p:cNvPr id="364" name="Google Shape;364;p3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36"/>
          <p:cNvSpPr/>
          <p:nvPr/>
        </p:nvSpPr>
        <p:spPr>
          <a:xfrm flipH="1" rot="5400000">
            <a:off x="-1417539" y="1417538"/>
            <a:ext cx="6875818" cy="4040744"/>
          </a:xfrm>
          <a:prstGeom prst="rect">
            <a:avLst/>
          </a:prstGeom>
          <a:gradFill>
            <a:gsLst>
              <a:gs pos="0">
                <a:srgbClr val="000000"/>
              </a:gs>
              <a:gs pos="100000">
                <a:srgbClr val="2F5496"/>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36"/>
          <p:cNvSpPr/>
          <p:nvPr/>
        </p:nvSpPr>
        <p:spPr>
          <a:xfrm rot="-5400000">
            <a:off x="-158495" y="2660473"/>
            <a:ext cx="4355594" cy="4038603"/>
          </a:xfrm>
          <a:prstGeom prst="rect">
            <a:avLst/>
          </a:prstGeom>
          <a:gradFill>
            <a:gsLst>
              <a:gs pos="0">
                <a:srgbClr val="4472C4">
                  <a:alpha val="49803"/>
                </a:srgbClr>
              </a:gs>
              <a:gs pos="100000">
                <a:srgbClr val="1F3864">
                  <a:alpha val="0"/>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36"/>
          <p:cNvSpPr/>
          <p:nvPr/>
        </p:nvSpPr>
        <p:spPr>
          <a:xfrm flipH="1" rot="-5400000">
            <a:off x="-1180882" y="1638085"/>
            <a:ext cx="6857572" cy="3581401"/>
          </a:xfrm>
          <a:prstGeom prst="rect">
            <a:avLst/>
          </a:prstGeom>
          <a:gradFill>
            <a:gsLst>
              <a:gs pos="0">
                <a:srgbClr val="000000">
                  <a:alpha val="58823"/>
                </a:srgbClr>
              </a:gs>
              <a:gs pos="69000">
                <a:srgbClr val="4472C4">
                  <a:alpha val="0"/>
                </a:srgbClr>
              </a:gs>
              <a:gs pos="100000">
                <a:srgbClr val="4472C4">
                  <a:alpha val="0"/>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36"/>
          <p:cNvSpPr/>
          <p:nvPr/>
        </p:nvSpPr>
        <p:spPr>
          <a:xfrm rot="6097846">
            <a:off x="-747355" y="1201312"/>
            <a:ext cx="4808302" cy="4088666"/>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5882"/>
                </a:srgbClr>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36"/>
          <p:cNvSpPr txBox="1"/>
          <p:nvPr>
            <p:ph type="title"/>
          </p:nvPr>
        </p:nvSpPr>
        <p:spPr>
          <a:xfrm>
            <a:off x="660041" y="2767106"/>
            <a:ext cx="2880828" cy="307190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US" sz="4000">
                <a:solidFill>
                  <a:srgbClr val="FFFFFF"/>
                </a:solidFill>
                <a:latin typeface="Calibri"/>
                <a:ea typeface="Calibri"/>
                <a:cs typeface="Calibri"/>
                <a:sym typeface="Calibri"/>
              </a:rPr>
              <a:t>Struktur IF-THEN-ELSE</a:t>
            </a:r>
            <a:endParaRPr/>
          </a:p>
        </p:txBody>
      </p:sp>
      <p:pic>
        <p:nvPicPr>
          <p:cNvPr descr="Struktur Percabangan | KULIAHKU" id="370" name="Google Shape;370;p36"/>
          <p:cNvPicPr preferRelativeResize="0"/>
          <p:nvPr>
            <p:ph idx="1" type="body"/>
          </p:nvPr>
        </p:nvPicPr>
        <p:blipFill rotWithShape="1">
          <a:blip r:embed="rId3">
            <a:alphaModFix/>
          </a:blip>
          <a:srcRect b="0" l="0" r="0" t="0"/>
          <a:stretch/>
        </p:blipFill>
        <p:spPr>
          <a:xfrm>
            <a:off x="4502428" y="634135"/>
            <a:ext cx="7225748" cy="55897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 name="Shape 374"/>
        <p:cNvGrpSpPr/>
        <p:nvPr/>
      </p:nvGrpSpPr>
      <p:grpSpPr>
        <a:xfrm>
          <a:off x="0" y="0"/>
          <a:ext cx="0" cy="0"/>
          <a:chOff x="0" y="0"/>
          <a:chExt cx="0" cy="0"/>
        </a:xfrm>
      </p:grpSpPr>
      <p:sp>
        <p:nvSpPr>
          <p:cNvPr id="375" name="Google Shape;375;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37"/>
          <p:cNvSpPr/>
          <p:nvPr/>
        </p:nvSpPr>
        <p:spPr>
          <a:xfrm>
            <a:off x="4038600" y="0"/>
            <a:ext cx="8157458" cy="6858000"/>
          </a:xfrm>
          <a:prstGeom prst="rect">
            <a:avLst/>
          </a:prstGeom>
          <a:gradFill>
            <a:gsLst>
              <a:gs pos="0">
                <a:schemeClr val="accent1"/>
              </a:gs>
              <a:gs pos="2000">
                <a:schemeClr val="accent1"/>
              </a:gs>
              <a:gs pos="78000">
                <a:srgbClr val="1F3864"/>
              </a:gs>
              <a:gs pos="100000">
                <a:srgbClr val="000000">
                  <a:alpha val="84705"/>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37"/>
          <p:cNvSpPr/>
          <p:nvPr/>
        </p:nvSpPr>
        <p:spPr>
          <a:xfrm flipH="1">
            <a:off x="4034537" y="1839884"/>
            <a:ext cx="8157460" cy="5017687"/>
          </a:xfrm>
          <a:prstGeom prst="rect">
            <a:avLst/>
          </a:prstGeom>
          <a:gradFill>
            <a:gsLst>
              <a:gs pos="0">
                <a:srgbClr val="8DA9DB">
                  <a:alpha val="29803"/>
                </a:srgbClr>
              </a:gs>
              <a:gs pos="100000">
                <a:srgbClr val="000000">
                  <a:alpha val="43921"/>
                </a:srgbClr>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37"/>
          <p:cNvSpPr/>
          <p:nvPr/>
        </p:nvSpPr>
        <p:spPr>
          <a:xfrm flipH="1" rot="5400000">
            <a:off x="4063179" y="-33131"/>
            <a:ext cx="6857999" cy="6923403"/>
          </a:xfrm>
          <a:prstGeom prst="rect">
            <a:avLst/>
          </a:prstGeom>
          <a:gradFill>
            <a:gsLst>
              <a:gs pos="0">
                <a:srgbClr val="8DA9DB">
                  <a:alpha val="0"/>
                </a:srgbClr>
              </a:gs>
              <a:gs pos="56000">
                <a:srgbClr val="8DA9DB">
                  <a:alpha val="0"/>
                </a:srgbClr>
              </a:gs>
              <a:gs pos="100000">
                <a:schemeClr val="accent1"/>
              </a:gs>
            </a:gsLst>
            <a:lin ang="6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V07 - if-then-else Conditional Control Statements - YouTube" id="379" name="Google Shape;379;p37"/>
          <p:cNvPicPr preferRelativeResize="0"/>
          <p:nvPr/>
        </p:nvPicPr>
        <p:blipFill rotWithShape="1">
          <a:blip r:embed="rId3">
            <a:alphaModFix/>
          </a:blip>
          <a:srcRect b="0" l="0" r="0" t="0"/>
          <a:stretch/>
        </p:blipFill>
        <p:spPr>
          <a:xfrm>
            <a:off x="734200" y="555025"/>
            <a:ext cx="10566400" cy="5943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p38"/>
          <p:cNvSpPr/>
          <p:nvPr/>
        </p:nvSpPr>
        <p:spPr>
          <a:xfrm>
            <a:off x="336884" y="311449"/>
            <a:ext cx="4332307" cy="6179552"/>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38"/>
          <p:cNvSpPr txBox="1"/>
          <p:nvPr>
            <p:ph type="title"/>
          </p:nvPr>
        </p:nvSpPr>
        <p:spPr>
          <a:xfrm>
            <a:off x="742950" y="742951"/>
            <a:ext cx="3476625" cy="49625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alibri"/>
              <a:buNone/>
            </a:pPr>
            <a:r>
              <a:rPr lang="en-US">
                <a:solidFill>
                  <a:srgbClr val="FFFFFF"/>
                </a:solidFill>
                <a:latin typeface="Calibri"/>
                <a:ea typeface="Calibri"/>
                <a:cs typeface="Calibri"/>
                <a:sym typeface="Calibri"/>
              </a:rPr>
              <a:t>Struktur IF-THEN-ELSE</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(dengan 3 kemungkinan)</a:t>
            </a:r>
            <a:endParaRPr/>
          </a:p>
        </p:txBody>
      </p:sp>
      <p:pic>
        <p:nvPicPr>
          <p:cNvPr descr="Conditional (computer programming) - Wikipedia" id="386" name="Google Shape;386;p38"/>
          <p:cNvPicPr preferRelativeResize="0"/>
          <p:nvPr>
            <p:ph idx="1" type="body"/>
          </p:nvPr>
        </p:nvPicPr>
        <p:blipFill rotWithShape="1">
          <a:blip r:embed="rId3">
            <a:alphaModFix/>
          </a:blip>
          <a:srcRect b="0" l="0" r="0" t="0"/>
          <a:stretch/>
        </p:blipFill>
        <p:spPr>
          <a:xfrm>
            <a:off x="6105085" y="488598"/>
            <a:ext cx="4670700" cy="5880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9"/>
          <p:cNvSpPr txBox="1"/>
          <p:nvPr>
            <p:ph type="ctrTitle"/>
          </p:nvPr>
        </p:nvSpPr>
        <p:spPr>
          <a:xfrm>
            <a:off x="797105" y="1625608"/>
            <a:ext cx="3377643" cy="272216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700"/>
              <a:buFont typeface="Calibri"/>
              <a:buNone/>
            </a:pPr>
            <a:r>
              <a:rPr lang="en-US" sz="4700"/>
              <a:t>MENGENAL SENSOR </a:t>
            </a:r>
            <a:endParaRPr sz="4700"/>
          </a:p>
        </p:txBody>
      </p:sp>
      <p:sp>
        <p:nvSpPr>
          <p:cNvPr id="392" name="Google Shape;392;p39"/>
          <p:cNvSpPr txBox="1"/>
          <p:nvPr>
            <p:ph idx="1" type="subTitle"/>
          </p:nvPr>
        </p:nvSpPr>
        <p:spPr>
          <a:xfrm>
            <a:off x="797105" y="4466845"/>
            <a:ext cx="3377643" cy="88290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200"/>
              <a:buNone/>
            </a:pPr>
            <a:r>
              <a:rPr lang="en-US" sz="2200"/>
              <a:t>Introduction to Robotic #3</a:t>
            </a:r>
            <a:endParaRPr/>
          </a:p>
          <a:p>
            <a:pPr indent="0" lvl="0" marL="0" rtl="0" algn="ctr">
              <a:lnSpc>
                <a:spcPct val="90000"/>
              </a:lnSpc>
              <a:spcBef>
                <a:spcPts val="1000"/>
              </a:spcBef>
              <a:spcAft>
                <a:spcPts val="0"/>
              </a:spcAft>
              <a:buClr>
                <a:schemeClr val="dk1"/>
              </a:buClr>
              <a:buSzPts val="2200"/>
              <a:buNone/>
            </a:pPr>
            <a:r>
              <a:rPr lang="en-US" sz="2200"/>
              <a:t>Teddy Marcus Zakaria</a:t>
            </a:r>
            <a:endParaRPr/>
          </a:p>
          <a:p>
            <a:pPr indent="0" lvl="0" marL="0" rtl="0" algn="ctr">
              <a:lnSpc>
                <a:spcPct val="90000"/>
              </a:lnSpc>
              <a:spcBef>
                <a:spcPts val="1000"/>
              </a:spcBef>
              <a:spcAft>
                <a:spcPts val="0"/>
              </a:spcAft>
              <a:buClr>
                <a:schemeClr val="dk1"/>
              </a:buClr>
              <a:buSzPts val="2200"/>
              <a:buNone/>
            </a:pPr>
            <a:r>
              <a:t/>
            </a:r>
            <a:endParaRPr sz="2200"/>
          </a:p>
        </p:txBody>
      </p:sp>
      <p:pic>
        <p:nvPicPr>
          <p:cNvPr id="393" name="Google Shape;393;p39"/>
          <p:cNvPicPr preferRelativeResize="0"/>
          <p:nvPr/>
        </p:nvPicPr>
        <p:blipFill rotWithShape="1">
          <a:blip r:embed="rId3">
            <a:alphaModFix/>
          </a:blip>
          <a:srcRect b="0" l="0" r="0" t="0"/>
          <a:stretch/>
        </p:blipFill>
        <p:spPr>
          <a:xfrm>
            <a:off x="4818266" y="154126"/>
            <a:ext cx="7178264" cy="6365943"/>
          </a:xfrm>
          <a:prstGeom prst="rect">
            <a:avLst/>
          </a:prstGeom>
          <a:noFill/>
          <a:ln>
            <a:noFill/>
          </a:ln>
        </p:spPr>
      </p:pic>
      <p:sp>
        <p:nvSpPr>
          <p:cNvPr id="394" name="Google Shape;394;p39"/>
          <p:cNvSpPr txBox="1"/>
          <p:nvPr/>
        </p:nvSpPr>
        <p:spPr>
          <a:xfrm>
            <a:off x="554107" y="888093"/>
            <a:ext cx="609765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C2D30"/>
                </a:solidFill>
                <a:latin typeface="Lato"/>
                <a:ea typeface="Lato"/>
                <a:cs typeface="Lato"/>
                <a:sym typeface="Lato"/>
              </a:rPr>
              <a:t>The </a:t>
            </a:r>
            <a:r>
              <a:rPr b="0" i="0" lang="en-US" sz="1800" u="sng" strike="noStrike">
                <a:solidFill>
                  <a:srgbClr val="006BB4"/>
                </a:solidFill>
                <a:latin typeface="Lato"/>
                <a:ea typeface="Lato"/>
                <a:cs typeface="Lato"/>
                <a:sym typeface="Lato"/>
                <a:hlinkClick r:id="rId4">
                  <a:extLst>
                    <a:ext uri="{A12FA001-AC4F-418D-AE19-62706E023703}">
                      <ahyp:hlinkClr val="tx"/>
                    </a:ext>
                  </a:extLst>
                </a:hlinkClick>
              </a:rPr>
              <a:t>VR Robot</a:t>
            </a:r>
            <a:r>
              <a:rPr b="0" i="0" lang="en-US" sz="1800">
                <a:solidFill>
                  <a:srgbClr val="2C2D30"/>
                </a:solidFill>
                <a:latin typeface="Lato"/>
                <a:ea typeface="Lato"/>
                <a:cs typeface="Lato"/>
                <a:sym typeface="Lato"/>
              </a:rPr>
              <a:t> has two Eye Sensors, one that faces forward, and another that faces down. The sensors can detect if there is an object present as well as detect color (red, green, blue, none).</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91"/>
                                        </p:tgtEl>
                                        <p:attrNameLst>
                                          <p:attrName>style.visibility</p:attrName>
                                        </p:attrNameLst>
                                      </p:cBhvr>
                                      <p:to>
                                        <p:strVal val="visible"/>
                                      </p:to>
                                    </p:set>
                                    <p:animEffect filter="fade" transition="in">
                                      <p:cBhvr>
                                        <p:cTn dur="7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22" name="Google Shape;122;p4" title="build House Using 3D Printer for Construction (Autoconz Indonesia)"/>
          <p:cNvPicPr preferRelativeResize="0"/>
          <p:nvPr/>
        </p:nvPicPr>
        <p:blipFill rotWithShape="1">
          <a:blip r:embed="rId3">
            <a:alphaModFix/>
          </a:blip>
          <a:srcRect b="0" l="0" r="0" t="0"/>
          <a:stretch/>
        </p:blipFill>
        <p:spPr>
          <a:xfrm>
            <a:off x="0" y="-15240"/>
            <a:ext cx="12165027" cy="68732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0"/>
          <p:cNvSpPr txBox="1"/>
          <p:nvPr>
            <p:ph type="title"/>
          </p:nvPr>
        </p:nvSpPr>
        <p:spPr>
          <a:xfrm>
            <a:off x="565149" y="1204721"/>
            <a:ext cx="10964242" cy="14465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C2D30"/>
              </a:buClr>
              <a:buSzPct val="100000"/>
              <a:buFont typeface="Lato"/>
              <a:buNone/>
            </a:pPr>
            <a:r>
              <a:rPr b="1" i="0" lang="en-US">
                <a:solidFill>
                  <a:srgbClr val="2C2D30"/>
                </a:solidFill>
                <a:latin typeface="Lato"/>
                <a:ea typeface="Lato"/>
                <a:cs typeface="Lato"/>
                <a:sym typeface="Lato"/>
              </a:rPr>
              <a:t>VEXcode VR Blocks Used with the Eye Sensors</a:t>
            </a:r>
            <a:br>
              <a:rPr b="1" i="0" lang="en-US">
                <a:solidFill>
                  <a:srgbClr val="2C2D30"/>
                </a:solidFill>
                <a:latin typeface="Lato"/>
                <a:ea typeface="Lato"/>
                <a:cs typeface="Lato"/>
                <a:sym typeface="Lato"/>
              </a:rPr>
            </a:br>
            <a:endParaRPr/>
          </a:p>
        </p:txBody>
      </p:sp>
      <p:pic>
        <p:nvPicPr>
          <p:cNvPr id="400" name="Google Shape;400;p40"/>
          <p:cNvPicPr preferRelativeResize="0"/>
          <p:nvPr/>
        </p:nvPicPr>
        <p:blipFill rotWithShape="1">
          <a:blip r:embed="rId3">
            <a:alphaModFix/>
          </a:blip>
          <a:srcRect b="0" l="0" r="0" t="0"/>
          <a:stretch/>
        </p:blipFill>
        <p:spPr>
          <a:xfrm>
            <a:off x="662609" y="2651271"/>
            <a:ext cx="4525618" cy="2654123"/>
          </a:xfrm>
          <a:prstGeom prst="rect">
            <a:avLst/>
          </a:prstGeom>
          <a:noFill/>
          <a:ln>
            <a:noFill/>
          </a:ln>
        </p:spPr>
      </p:pic>
      <p:pic>
        <p:nvPicPr>
          <p:cNvPr descr="Color sensing dropdown" id="401" name="Google Shape;401;p40"/>
          <p:cNvPicPr preferRelativeResize="0"/>
          <p:nvPr/>
        </p:nvPicPr>
        <p:blipFill rotWithShape="1">
          <a:blip r:embed="rId4">
            <a:alphaModFix/>
          </a:blip>
          <a:srcRect b="0" l="0" r="0" t="0"/>
          <a:stretch/>
        </p:blipFill>
        <p:spPr>
          <a:xfrm>
            <a:off x="6356788" y="2424717"/>
            <a:ext cx="5172603" cy="40555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1"/>
          <p:cNvSpPr txBox="1"/>
          <p:nvPr/>
        </p:nvSpPr>
        <p:spPr>
          <a:xfrm>
            <a:off x="6871996" y="400050"/>
            <a:ext cx="4946644" cy="823912"/>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Disk Maze Playground</a:t>
            </a:r>
            <a:endParaRPr/>
          </a:p>
        </p:txBody>
      </p:sp>
      <p:sp>
        <p:nvSpPr>
          <p:cNvPr id="407" name="Google Shape;407;p41"/>
          <p:cNvSpPr txBox="1"/>
          <p:nvPr/>
        </p:nvSpPr>
        <p:spPr>
          <a:xfrm>
            <a:off x="5858576" y="4969431"/>
            <a:ext cx="5456583"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Jika mendeteksi hijau, maka belok kanan 90 derajat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Jika mendeteksi biru, maka belok kiri 90 derajat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Jika mendeteksi merah, maka berhenti</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Jika tidak mendeteksi, maka maju</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08" name="Google Shape;408;p41"/>
          <p:cNvPicPr preferRelativeResize="0"/>
          <p:nvPr/>
        </p:nvPicPr>
        <p:blipFill rotWithShape="1">
          <a:blip r:embed="rId3">
            <a:alphaModFix/>
          </a:blip>
          <a:srcRect b="0" l="0" r="0" t="0"/>
          <a:stretch/>
        </p:blipFill>
        <p:spPr>
          <a:xfrm>
            <a:off x="5858577" y="1223612"/>
            <a:ext cx="5456583" cy="3604463"/>
          </a:xfrm>
          <a:prstGeom prst="rect">
            <a:avLst/>
          </a:prstGeom>
          <a:noFill/>
          <a:ln>
            <a:noFill/>
          </a:ln>
        </p:spPr>
      </p:pic>
      <p:pic>
        <p:nvPicPr>
          <p:cNvPr id="409" name="Google Shape;409;p41"/>
          <p:cNvPicPr preferRelativeResize="0"/>
          <p:nvPr/>
        </p:nvPicPr>
        <p:blipFill rotWithShape="1">
          <a:blip r:embed="rId4">
            <a:alphaModFix/>
          </a:blip>
          <a:srcRect b="0" l="0" r="0" t="0"/>
          <a:stretch/>
        </p:blipFill>
        <p:spPr>
          <a:xfrm>
            <a:off x="130881" y="-35110"/>
            <a:ext cx="5727695" cy="69282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C2D30"/>
              </a:buClr>
              <a:buSzPct val="100000"/>
              <a:buFont typeface="Lato"/>
              <a:buNone/>
            </a:pPr>
            <a:r>
              <a:rPr b="1" i="0" lang="en-US">
                <a:solidFill>
                  <a:srgbClr val="2C2D30"/>
                </a:solidFill>
                <a:latin typeface="Lato"/>
                <a:ea typeface="Lato"/>
                <a:cs typeface="Lato"/>
                <a:sym typeface="Lato"/>
              </a:rPr>
              <a:t>Using the Down Eye Sensor in a VEXcode VR Project</a:t>
            </a:r>
            <a:br>
              <a:rPr b="1" i="0" lang="en-US">
                <a:solidFill>
                  <a:srgbClr val="2C2D30"/>
                </a:solidFill>
                <a:latin typeface="Lato"/>
                <a:ea typeface="Lato"/>
                <a:cs typeface="Lato"/>
                <a:sym typeface="Lato"/>
              </a:rPr>
            </a:br>
            <a:endParaRPr/>
          </a:p>
        </p:txBody>
      </p:sp>
      <p:sp>
        <p:nvSpPr>
          <p:cNvPr id="415" name="Google Shape;415;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Disk Maze Playground</a:t>
            </a:r>
            <a:endParaRPr/>
          </a:p>
        </p:txBody>
      </p:sp>
      <p:sp>
        <p:nvSpPr>
          <p:cNvPr id="416" name="Google Shape;416;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Disk Maze Playground</a:t>
            </a:r>
            <a:endParaRPr/>
          </a:p>
        </p:txBody>
      </p:sp>
      <p:pic>
        <p:nvPicPr>
          <p:cNvPr id="417" name="Google Shape;417;p42"/>
          <p:cNvPicPr preferRelativeResize="0"/>
          <p:nvPr>
            <p:ph idx="2" type="body"/>
          </p:nvPr>
        </p:nvPicPr>
        <p:blipFill rotWithShape="1">
          <a:blip r:embed="rId3">
            <a:alphaModFix/>
          </a:blip>
          <a:srcRect b="0" l="0" r="0" t="0"/>
          <a:stretch/>
        </p:blipFill>
        <p:spPr>
          <a:xfrm>
            <a:off x="1184281" y="3516313"/>
            <a:ext cx="4646899" cy="2964000"/>
          </a:xfrm>
          <a:prstGeom prst="rect">
            <a:avLst/>
          </a:prstGeom>
          <a:noFill/>
          <a:ln>
            <a:noFill/>
          </a:ln>
        </p:spPr>
      </p:pic>
      <p:pic>
        <p:nvPicPr>
          <p:cNvPr id="418" name="Google Shape;418;p42"/>
          <p:cNvPicPr preferRelativeResize="0"/>
          <p:nvPr>
            <p:ph idx="4" type="body"/>
          </p:nvPr>
        </p:nvPicPr>
        <p:blipFill rotWithShape="1">
          <a:blip r:embed="rId4">
            <a:alphaModFix/>
          </a:blip>
          <a:srcRect b="0" l="0" r="0" t="0"/>
          <a:stretch/>
        </p:blipFill>
        <p:spPr>
          <a:xfrm>
            <a:off x="6033006" y="3514725"/>
            <a:ext cx="4487024" cy="2964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43"/>
          <p:cNvPicPr preferRelativeResize="0"/>
          <p:nvPr>
            <p:ph idx="1" type="body"/>
          </p:nvPr>
        </p:nvPicPr>
        <p:blipFill rotWithShape="1">
          <a:blip r:embed="rId3">
            <a:alphaModFix/>
          </a:blip>
          <a:srcRect b="0" l="0" r="0" t="0"/>
          <a:stretch/>
        </p:blipFill>
        <p:spPr>
          <a:xfrm>
            <a:off x="565149" y="2654358"/>
            <a:ext cx="5079160" cy="2615767"/>
          </a:xfrm>
          <a:prstGeom prst="rect">
            <a:avLst/>
          </a:prstGeom>
          <a:noFill/>
          <a:ln>
            <a:noFill/>
          </a:ln>
        </p:spPr>
      </p:pic>
      <p:sp>
        <p:nvSpPr>
          <p:cNvPr id="424" name="Google Shape;42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Using the Front Eye Sensor with [Wait until] Quiz</a:t>
            </a:r>
            <a:endParaRPr/>
          </a:p>
        </p:txBody>
      </p:sp>
      <p:sp>
        <p:nvSpPr>
          <p:cNvPr id="425" name="Google Shape;425;p43"/>
          <p:cNvSpPr txBox="1"/>
          <p:nvPr>
            <p:ph idx="2" type="body"/>
          </p:nvPr>
        </p:nvSpPr>
        <p:spPr>
          <a:xfrm>
            <a:off x="5337313" y="2691637"/>
            <a:ext cx="5686229" cy="318973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2000"/>
              <a:buNone/>
            </a:pPr>
            <a:r>
              <a:rPr b="1" i="0" lang="en-US" sz="2000" u="none" strike="noStrike">
                <a:solidFill>
                  <a:srgbClr val="000000"/>
                </a:solidFill>
                <a:latin typeface="Arial"/>
                <a:ea typeface="Arial"/>
                <a:cs typeface="Arial"/>
                <a:sym typeface="Arial"/>
              </a:rPr>
              <a:t>What will happen if the Front Eye Sensor detects green in this project?</a:t>
            </a:r>
            <a:endParaRPr/>
          </a:p>
          <a:p>
            <a:pPr indent="-285750" lvl="1" marL="742950" rtl="0" algn="l">
              <a:lnSpc>
                <a:spcPct val="90000"/>
              </a:lnSpc>
              <a:spcBef>
                <a:spcPts val="800"/>
              </a:spcBef>
              <a:spcAft>
                <a:spcPts val="0"/>
              </a:spcAft>
              <a:buClr>
                <a:srgbClr val="000000"/>
              </a:buClr>
              <a:buSzPts val="2400"/>
              <a:buFont typeface="Calibri"/>
              <a:buAutoNum type="arabicPeriod"/>
            </a:pPr>
            <a:r>
              <a:rPr b="0" i="0" lang="en-US" u="none" strike="noStrike">
                <a:solidFill>
                  <a:srgbClr val="000000"/>
                </a:solidFill>
                <a:latin typeface="Arial"/>
                <a:ea typeface="Arial"/>
                <a:cs typeface="Arial"/>
                <a:sym typeface="Arial"/>
              </a:rPr>
              <a:t>The VR Robot will turn right for 90 degrees.</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u="none" strike="noStrike">
                <a:solidFill>
                  <a:srgbClr val="000000"/>
                </a:solidFill>
                <a:latin typeface="Arial"/>
                <a:ea typeface="Arial"/>
                <a:cs typeface="Arial"/>
                <a:sym typeface="Arial"/>
              </a:rPr>
              <a:t>The VR Robot will turn left for 90 degrees.</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u="none" strike="noStrike">
                <a:solidFill>
                  <a:srgbClr val="000000"/>
                </a:solidFill>
                <a:latin typeface="Arial"/>
                <a:ea typeface="Arial"/>
                <a:cs typeface="Arial"/>
                <a:sym typeface="Arial"/>
              </a:rPr>
              <a:t>The VR Robot will turn drive forward.</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u="none" strike="noStrike">
                <a:solidFill>
                  <a:srgbClr val="000000"/>
                </a:solidFill>
                <a:latin typeface="Arial"/>
                <a:ea typeface="Arial"/>
                <a:cs typeface="Arial"/>
                <a:sym typeface="Arial"/>
              </a:rPr>
              <a:t>The VR Robot will turn stop driving.</a:t>
            </a:r>
            <a:endParaRPr/>
          </a:p>
          <a:p>
            <a:pPr indent="-101600" lvl="0" marL="228600" rtl="0" algn="l">
              <a:lnSpc>
                <a:spcPct val="90000"/>
              </a:lnSpc>
              <a:spcBef>
                <a:spcPts val="1300"/>
              </a:spcBef>
              <a:spcAft>
                <a:spcPts val="0"/>
              </a:spcAft>
              <a:buClr>
                <a:schemeClr val="dk1"/>
              </a:buClr>
              <a:buSzPts val="2000"/>
              <a:buNone/>
            </a:pPr>
            <a:r>
              <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Using the Front Eye Sensor with [Wait until] Quiz</a:t>
            </a:r>
            <a:endParaRPr/>
          </a:p>
        </p:txBody>
      </p:sp>
      <p:sp>
        <p:nvSpPr>
          <p:cNvPr id="431" name="Google Shape;431;p44"/>
          <p:cNvSpPr txBox="1"/>
          <p:nvPr>
            <p:ph idx="2" type="body"/>
          </p:nvPr>
        </p:nvSpPr>
        <p:spPr>
          <a:xfrm>
            <a:off x="5337313" y="2691637"/>
            <a:ext cx="5686229" cy="318973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2000"/>
              <a:buNone/>
            </a:pPr>
            <a:r>
              <a:rPr b="1" i="0" lang="en-US" sz="2000" u="none" strike="noStrike">
                <a:solidFill>
                  <a:srgbClr val="000000"/>
                </a:solidFill>
                <a:latin typeface="Arial"/>
                <a:ea typeface="Arial"/>
                <a:cs typeface="Arial"/>
                <a:sym typeface="Arial"/>
              </a:rPr>
              <a:t>What will happen when the Front Eye Sensor detects red in this project?</a:t>
            </a:r>
            <a:endParaRPr/>
          </a:p>
          <a:p>
            <a:pPr indent="-285750" lvl="1" marL="742950" rtl="0" algn="l">
              <a:lnSpc>
                <a:spcPct val="90000"/>
              </a:lnSpc>
              <a:spcBef>
                <a:spcPts val="800"/>
              </a:spcBef>
              <a:spcAft>
                <a:spcPts val="0"/>
              </a:spcAft>
              <a:buClr>
                <a:srgbClr val="000000"/>
              </a:buClr>
              <a:buSzPts val="2400"/>
              <a:buFont typeface="Calibri"/>
              <a:buAutoNum type="arabicPeriod"/>
            </a:pPr>
            <a:r>
              <a:rPr b="0" i="0" lang="en-US" u="none" strike="noStrike">
                <a:solidFill>
                  <a:srgbClr val="000000"/>
                </a:solidFill>
                <a:latin typeface="Arial"/>
                <a:ea typeface="Arial"/>
                <a:cs typeface="Arial"/>
                <a:sym typeface="Arial"/>
              </a:rPr>
              <a:t>The VR Robot will stop driving.</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u="none" strike="noStrike">
                <a:solidFill>
                  <a:srgbClr val="000000"/>
                </a:solidFill>
                <a:latin typeface="Arial"/>
                <a:ea typeface="Arial"/>
                <a:cs typeface="Arial"/>
                <a:sym typeface="Arial"/>
              </a:rPr>
              <a:t>The VR Robot will turn left for 90 degrees.</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u="none" strike="noStrike">
                <a:solidFill>
                  <a:srgbClr val="000000"/>
                </a:solidFill>
                <a:latin typeface="Arial"/>
                <a:ea typeface="Arial"/>
                <a:cs typeface="Arial"/>
                <a:sym typeface="Arial"/>
              </a:rPr>
              <a:t>The VR Robot will drive forward.</a:t>
            </a:r>
            <a:endParaRPr/>
          </a:p>
          <a:p>
            <a:pPr indent="-285750" lvl="1" marL="742950" rtl="0" algn="l">
              <a:lnSpc>
                <a:spcPct val="90000"/>
              </a:lnSpc>
              <a:spcBef>
                <a:spcPts val="600"/>
              </a:spcBef>
              <a:spcAft>
                <a:spcPts val="0"/>
              </a:spcAft>
              <a:buClr>
                <a:srgbClr val="000000"/>
              </a:buClr>
              <a:buSzPts val="2400"/>
              <a:buFont typeface="Calibri"/>
              <a:buAutoNum type="arabicPeriod"/>
            </a:pPr>
            <a:r>
              <a:rPr b="0" i="0" lang="en-US" u="none" strike="noStrike">
                <a:solidFill>
                  <a:srgbClr val="000000"/>
                </a:solidFill>
                <a:latin typeface="Arial"/>
                <a:ea typeface="Arial"/>
                <a:cs typeface="Arial"/>
                <a:sym typeface="Arial"/>
              </a:rPr>
              <a:t>The VR Robot will check the Front Eye Sensor repeatedly.</a:t>
            </a:r>
            <a:endParaRPr/>
          </a:p>
        </p:txBody>
      </p:sp>
      <p:pic>
        <p:nvPicPr>
          <p:cNvPr id="432" name="Google Shape;432;p44"/>
          <p:cNvPicPr preferRelativeResize="0"/>
          <p:nvPr>
            <p:ph idx="1" type="body"/>
          </p:nvPr>
        </p:nvPicPr>
        <p:blipFill rotWithShape="1">
          <a:blip r:embed="rId3">
            <a:alphaModFix/>
          </a:blip>
          <a:srcRect b="0" l="0" r="0" t="0"/>
          <a:stretch/>
        </p:blipFill>
        <p:spPr>
          <a:xfrm>
            <a:off x="564607" y="3249568"/>
            <a:ext cx="4772706" cy="27136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6" name="Shape 436"/>
        <p:cNvGrpSpPr/>
        <p:nvPr/>
      </p:nvGrpSpPr>
      <p:grpSpPr>
        <a:xfrm>
          <a:off x="0" y="0"/>
          <a:ext cx="0" cy="0"/>
          <a:chOff x="0" y="0"/>
          <a:chExt cx="0" cy="0"/>
        </a:xfrm>
      </p:grpSpPr>
      <p:sp>
        <p:nvSpPr>
          <p:cNvPr id="437" name="Google Shape;437;p45"/>
          <p:cNvSpPr txBox="1"/>
          <p:nvPr>
            <p:ph type="title"/>
          </p:nvPr>
        </p:nvSpPr>
        <p:spPr>
          <a:xfrm>
            <a:off x="640080" y="5576887"/>
            <a:ext cx="10911840" cy="64008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en-US" sz="3200"/>
              <a:t>LOGIKA PERMROGRAMAN ROBOTIKA</a:t>
            </a:r>
            <a:endParaRPr sz="3200"/>
          </a:p>
        </p:txBody>
      </p:sp>
      <p:pic>
        <p:nvPicPr>
          <p:cNvPr descr="A group of colorful circles with text&#10;&#10;Description automatically generated" id="438" name="Google Shape;438;p45"/>
          <p:cNvPicPr preferRelativeResize="0"/>
          <p:nvPr/>
        </p:nvPicPr>
        <p:blipFill rotWithShape="1">
          <a:blip r:embed="rId3">
            <a:alphaModFix/>
          </a:blip>
          <a:srcRect b="6188" l="0" r="1" t="0"/>
          <a:stretch/>
        </p:blipFill>
        <p:spPr>
          <a:xfrm>
            <a:off x="640080" y="640080"/>
            <a:ext cx="10911840" cy="4836795"/>
          </a:xfrm>
          <a:prstGeom prst="rect">
            <a:avLst/>
          </a:prstGeom>
          <a:noFill/>
          <a:ln cap="flat" cmpd="sng" w="19050">
            <a:solidFill>
              <a:schemeClr val="lt1"/>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37"/>
                                        </p:tgtEl>
                                        <p:attrNameLst>
                                          <p:attrName>style.visibility</p:attrName>
                                        </p:attrNameLst>
                                      </p:cBhvr>
                                      <p:to>
                                        <p:strVal val="visible"/>
                                      </p:to>
                                    </p:set>
                                    <p:animEffect filter="fade" transition="in">
                                      <p:cBhvr>
                                        <p:cTn dur="4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5"/>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group of people sitting at a table&#10;&#10;Description automatically generated" id="128" name="Google Shape;128;p5"/>
          <p:cNvPicPr preferRelativeResize="0"/>
          <p:nvPr/>
        </p:nvPicPr>
        <p:blipFill rotWithShape="1">
          <a:blip r:embed="rId3">
            <a:alphaModFix/>
          </a:blip>
          <a:srcRect b="1" l="24595" r="43770" t="0"/>
          <a:stretch/>
        </p:blipFill>
        <p:spPr>
          <a:xfrm rot="5400000">
            <a:off x="2667641" y="-2666359"/>
            <a:ext cx="6856718" cy="1219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sp>
        <p:nvSpPr>
          <p:cNvPr id="133" name="Google Shape;133;p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group of people sitting in chairs looking at a presentation&#10;&#10;Description automatically generated" id="134" name="Google Shape;134;p6"/>
          <p:cNvPicPr preferRelativeResize="0"/>
          <p:nvPr/>
        </p:nvPicPr>
        <p:blipFill rotWithShape="1">
          <a:blip r:embed="rId3">
            <a:alphaModFix/>
          </a:blip>
          <a:srcRect b="1" l="23230" r="45134" t="0"/>
          <a:stretch/>
        </p:blipFill>
        <p:spPr>
          <a:xfrm rot="5400000">
            <a:off x="2667641" y="-2666359"/>
            <a:ext cx="6856718" cy="1219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7"/>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7"/>
          <p:cNvSpPr/>
          <p:nvPr/>
        </p:nvSpPr>
        <p:spPr>
          <a:xfrm>
            <a:off x="707393" y="847600"/>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7"/>
          <p:cNvSpPr txBox="1"/>
          <p:nvPr>
            <p:ph type="title"/>
          </p:nvPr>
        </p:nvSpPr>
        <p:spPr>
          <a:xfrm>
            <a:off x="1389278" y="1233241"/>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Apa itu Robot?</a:t>
            </a:r>
            <a:endParaRPr>
              <a:solidFill>
                <a:srgbClr val="FFFFFF"/>
              </a:solidFill>
            </a:endParaRPr>
          </a:p>
        </p:txBody>
      </p:sp>
      <p:sp>
        <p:nvSpPr>
          <p:cNvPr id="142" name="Google Shape;142;p7"/>
          <p:cNvSpPr/>
          <p:nvPr/>
        </p:nvSpPr>
        <p:spPr>
          <a:xfrm flipH="1">
            <a:off x="530529" y="0"/>
            <a:ext cx="1155142" cy="591009"/>
          </a:xfrm>
          <a:custGeom>
            <a:rect b="b" l="l" r="r" t="t"/>
            <a:pathLst>
              <a:path extrusionOk="0" h="591009" w="1155142">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3" name="Google Shape;143;p7"/>
          <p:cNvSpPr/>
          <p:nvPr/>
        </p:nvSpPr>
        <p:spPr>
          <a:xfrm flipH="1">
            <a:off x="3961511" y="-1"/>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7"/>
          <p:cNvSpPr/>
          <p:nvPr/>
        </p:nvSpPr>
        <p:spPr>
          <a:xfrm flipH="1">
            <a:off x="0" y="2936831"/>
            <a:ext cx="159741" cy="552996"/>
          </a:xfrm>
          <a:custGeom>
            <a:rect b="b" l="l" r="r" t="t"/>
            <a:pathLst>
              <a:path extrusionOk="0" h="552996" w="159741">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7"/>
          <p:cNvSpPr txBox="1"/>
          <p:nvPr>
            <p:ph idx="1" type="body"/>
          </p:nvPr>
        </p:nvSpPr>
        <p:spPr>
          <a:xfrm>
            <a:off x="6096000" y="820880"/>
            <a:ext cx="5257799" cy="488935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Kata robot berdasarkan Kamus Besar Bahasa Indonesia (KBBI) dapat berarti alat berupa orang-orangan dan sebagainya yang dapat bergerak (berbuat seperti manusia) yang dikendalikan oleh mesin.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Kenyataan robot banyak jenisnya, tidak harus menyerupai orang. </a:t>
            </a:r>
            <a:endParaRPr/>
          </a:p>
        </p:txBody>
      </p:sp>
      <p:sp>
        <p:nvSpPr>
          <p:cNvPr id="146" name="Google Shape;146;p7"/>
          <p:cNvSpPr/>
          <p:nvPr/>
        </p:nvSpPr>
        <p:spPr>
          <a:xfrm flipH="1">
            <a:off x="0" y="5835649"/>
            <a:ext cx="1548180" cy="1022351"/>
          </a:xfrm>
          <a:custGeom>
            <a:rect b="b" l="l" r="r" t="t"/>
            <a:pathLst>
              <a:path extrusionOk="0" h="1022351" w="1548180">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7"/>
          <p:cNvSpPr/>
          <p:nvPr/>
        </p:nvSpPr>
        <p:spPr>
          <a:xfrm flipH="1">
            <a:off x="3405056" y="5717905"/>
            <a:ext cx="1771609" cy="1140095"/>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7"/>
          <p:cNvSpPr/>
          <p:nvPr/>
        </p:nvSpPr>
        <p:spPr>
          <a:xfrm flipH="1">
            <a:off x="4132972" y="6258755"/>
            <a:ext cx="1565940" cy="599245"/>
          </a:xfrm>
          <a:custGeom>
            <a:rect b="b" l="l" r="r" t="t"/>
            <a:pathLst>
              <a:path extrusionOk="0" h="599245" w="1565940">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8"/>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Times New Roman"/>
              <a:buNone/>
            </a:pPr>
            <a:r>
              <a:rPr b="1" lang="en-US" sz="4600">
                <a:latin typeface="Times New Roman"/>
                <a:ea typeface="Times New Roman"/>
                <a:cs typeface="Times New Roman"/>
                <a:sym typeface="Times New Roman"/>
              </a:rPr>
              <a:t>Robot Menyerupai Manusia (Humanoid)</a:t>
            </a:r>
            <a:endParaRPr sz="4600"/>
          </a:p>
        </p:txBody>
      </p:sp>
      <p:sp>
        <p:nvSpPr>
          <p:cNvPr id="155" name="Google Shape;155;p8"/>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6" name="Google Shape;156;p8"/>
          <p:cNvPicPr preferRelativeResize="0"/>
          <p:nvPr/>
        </p:nvPicPr>
        <p:blipFill rotWithShape="1">
          <a:blip r:embed="rId3">
            <a:alphaModFix/>
          </a:blip>
          <a:srcRect b="0" l="0" r="0" t="0"/>
          <a:stretch/>
        </p:blipFill>
        <p:spPr>
          <a:xfrm>
            <a:off x="4654296" y="648652"/>
            <a:ext cx="6894576" cy="3878199"/>
          </a:xfrm>
          <a:prstGeom prst="rect">
            <a:avLst/>
          </a:prstGeom>
          <a:noFill/>
          <a:ln>
            <a:noFill/>
          </a:ln>
        </p:spPr>
      </p:pic>
      <p:sp>
        <p:nvSpPr>
          <p:cNvPr id="157" name="Google Shape;157;p8"/>
          <p:cNvSpPr txBox="1"/>
          <p:nvPr>
            <p:ph idx="1" type="body"/>
          </p:nvPr>
        </p:nvSpPr>
        <p:spPr>
          <a:xfrm>
            <a:off x="4654296" y="4798577"/>
            <a:ext cx="6894576" cy="142848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Robot yang memiliki kemampuan menyerupai manusia dan mampu melakukan interaksi dengan peralatan maupun lingkungan yang dibuat untuk manusia.</a:t>
            </a:r>
            <a:endParaRPr sz="2200">
              <a:latin typeface="Times New Roman"/>
              <a:ea typeface="Times New Roman"/>
              <a:cs typeface="Times New Roman"/>
              <a:sym typeface="Times New Roman"/>
            </a:endParaRPr>
          </a:p>
          <a:p>
            <a:pPr indent="-88900" lvl="0" marL="228600" rtl="0" algn="l">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63" name="Google Shape;163;p9" title="Robot Sophia Berkunjung ke Indonesia"/>
          <p:cNvPicPr preferRelativeResize="0"/>
          <p:nvPr/>
        </p:nvPicPr>
        <p:blipFill rotWithShape="1">
          <a:blip r:embed="rId3">
            <a:alphaModFix/>
          </a:blip>
          <a:srcRect b="0" l="0" r="0" t="0"/>
          <a:stretch/>
        </p:blipFill>
        <p:spPr>
          <a:xfrm>
            <a:off x="0" y="-15240"/>
            <a:ext cx="12192000" cy="68884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2023-08-02T08:53:08Z</dcterms:created>
  <dc:creator>Teddy Marcus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0x0101005E660814D63C604087C3AEEE11DF3CF5</vt:lpwstr>
  </property>
</Properties>
</file>